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72" r:id="rId4"/>
  </p:sldMasterIdLst>
  <p:notesMasterIdLst>
    <p:notesMasterId r:id="rId58"/>
  </p:notesMasterIdLst>
  <p:handoutMasterIdLst>
    <p:handoutMasterId r:id="rId59"/>
  </p:handoutMasterIdLst>
  <p:sldIdLst>
    <p:sldId id="256" r:id="rId5"/>
    <p:sldId id="263" r:id="rId6"/>
    <p:sldId id="262" r:id="rId7"/>
    <p:sldId id="266" r:id="rId8"/>
    <p:sldId id="265" r:id="rId9"/>
    <p:sldId id="264" r:id="rId10"/>
    <p:sldId id="295" r:id="rId11"/>
    <p:sldId id="267" r:id="rId12"/>
    <p:sldId id="268" r:id="rId13"/>
    <p:sldId id="271" r:id="rId14"/>
    <p:sldId id="273" r:id="rId15"/>
    <p:sldId id="270" r:id="rId16"/>
    <p:sldId id="296" r:id="rId17"/>
    <p:sldId id="272" r:id="rId18"/>
    <p:sldId id="276" r:id="rId19"/>
    <p:sldId id="275" r:id="rId20"/>
    <p:sldId id="274" r:id="rId21"/>
    <p:sldId id="269" r:id="rId22"/>
    <p:sldId id="277" r:id="rId23"/>
    <p:sldId id="279" r:id="rId24"/>
    <p:sldId id="281" r:id="rId25"/>
    <p:sldId id="303" r:id="rId26"/>
    <p:sldId id="280" r:id="rId27"/>
    <p:sldId id="278" r:id="rId28"/>
    <p:sldId id="306" r:id="rId29"/>
    <p:sldId id="283" r:id="rId30"/>
    <p:sldId id="285" r:id="rId31"/>
    <p:sldId id="307" r:id="rId32"/>
    <p:sldId id="282" r:id="rId33"/>
    <p:sldId id="284" r:id="rId34"/>
    <p:sldId id="286" r:id="rId35"/>
    <p:sldId id="289" r:id="rId36"/>
    <p:sldId id="287" r:id="rId37"/>
    <p:sldId id="291" r:id="rId38"/>
    <p:sldId id="294" r:id="rId39"/>
    <p:sldId id="290" r:id="rId40"/>
    <p:sldId id="292" r:id="rId41"/>
    <p:sldId id="293" r:id="rId42"/>
    <p:sldId id="297" r:id="rId43"/>
    <p:sldId id="298" r:id="rId44"/>
    <p:sldId id="299" r:id="rId45"/>
    <p:sldId id="305" r:id="rId46"/>
    <p:sldId id="304" r:id="rId47"/>
    <p:sldId id="302" r:id="rId48"/>
    <p:sldId id="301" r:id="rId49"/>
    <p:sldId id="300" r:id="rId50"/>
    <p:sldId id="308" r:id="rId51"/>
    <p:sldId id="309" r:id="rId52"/>
    <p:sldId id="310" r:id="rId53"/>
    <p:sldId id="311" r:id="rId54"/>
    <p:sldId id="313" r:id="rId55"/>
    <p:sldId id="312" r:id="rId56"/>
    <p:sldId id="260"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84FD0C-849D-47D7-92DA-2F89B862E19D}" v="3274" dt="2020-05-28T21:28:26.615"/>
    <p1510:client id="{34E075F4-BD17-4190-9067-9D39742FEE24}" v="15" dt="2020-05-13T00:24:46.218"/>
    <p1510:client id="{37F1DFA9-30A0-4661-99EE-6D62AE7A408C}" v="857" dt="2020-07-08T22:38:58.866"/>
    <p1510:client id="{55A41439-DEB5-4864-9936-3418DDE08816}" v="60" dt="2020-07-08T19:44:15.968"/>
    <p1510:client id="{8F3A5980-5A15-4427-92CB-E9087F06C5ED}" v="533" dt="2020-02-12T01:00:01.206"/>
    <p1510:client id="{CAE49691-69AE-40AC-B403-7821F2B3DB72}" v="369" dt="2020-05-27T22:36:55.259"/>
    <p1510:client id="{D850183D-9F73-4A67-8F17-C1FA0FAF22A0}" v="1875" dt="2020-01-25T22:45:09.478"/>
    <p1510:client id="{DF405FD8-3CBC-43A2-898C-7757DC0974F4}" v="6094" dt="2020-01-29T21:33:09.015"/>
    <p1510:client id="{EB4F5D92-C515-414A-9214-DB5FE1DD280E}" v="18" dt="2020-05-13T00:35:30.7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48" autoAdjust="0"/>
  </p:normalViewPr>
  <p:slideViewPr>
    <p:cSldViewPr snapToGrid="0">
      <p:cViewPr>
        <p:scale>
          <a:sx n="100" d="100"/>
          <a:sy n="100" d="100"/>
        </p:scale>
        <p:origin x="174" y="-25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E126CB-46B9-4918-9F10-F2877D3DAA11}" type="doc">
      <dgm:prSet loTypeId="urn:microsoft.com/office/officeart/2005/8/layout/list1" loCatId="list" qsTypeId="urn:microsoft.com/office/officeart/2005/8/quickstyle/simple4" qsCatId="simple" csTypeId="urn:microsoft.com/office/officeart/2005/8/colors/colorful1" csCatId="colorful"/>
      <dgm:spPr/>
      <dgm:t>
        <a:bodyPr/>
        <a:lstStyle/>
        <a:p>
          <a:endParaRPr lang="en-US"/>
        </a:p>
      </dgm:t>
    </dgm:pt>
    <dgm:pt modelId="{706C5F49-579D-4508-87AE-FB849A0D7775}">
      <dgm:prSet/>
      <dgm:spPr/>
      <dgm:t>
        <a:bodyPr/>
        <a:lstStyle/>
        <a:p>
          <a:r>
            <a:rPr lang="en-US"/>
            <a:t>Environment</a:t>
          </a:r>
        </a:p>
      </dgm:t>
    </dgm:pt>
    <dgm:pt modelId="{72F72FF9-161B-461B-B434-58DA446565B0}" type="parTrans" cxnId="{92926E97-6A8E-49A9-B740-8FB6AD3AE6FE}">
      <dgm:prSet/>
      <dgm:spPr/>
      <dgm:t>
        <a:bodyPr/>
        <a:lstStyle/>
        <a:p>
          <a:endParaRPr lang="en-US"/>
        </a:p>
      </dgm:t>
    </dgm:pt>
    <dgm:pt modelId="{3762213B-422D-418B-8C96-4F8AE4E43A08}" type="sibTrans" cxnId="{92926E97-6A8E-49A9-B740-8FB6AD3AE6FE}">
      <dgm:prSet/>
      <dgm:spPr/>
      <dgm:t>
        <a:bodyPr/>
        <a:lstStyle/>
        <a:p>
          <a:endParaRPr lang="en-US"/>
        </a:p>
      </dgm:t>
    </dgm:pt>
    <dgm:pt modelId="{1748807D-CC1D-4F15-8321-0CD6ADB9D7CE}">
      <dgm:prSet/>
      <dgm:spPr/>
      <dgm:t>
        <a:bodyPr/>
        <a:lstStyle/>
        <a:p>
          <a:r>
            <a:rPr lang="en-US"/>
            <a:t>The reinforcement learning training system. The robot sitting on a trolley between two guide rails.</a:t>
          </a:r>
        </a:p>
      </dgm:t>
    </dgm:pt>
    <dgm:pt modelId="{9C2FA403-575D-4B5B-B582-184A465BA7C0}" type="parTrans" cxnId="{A5A801DA-F532-4E13-9132-B54A8E172EEF}">
      <dgm:prSet/>
      <dgm:spPr/>
      <dgm:t>
        <a:bodyPr/>
        <a:lstStyle/>
        <a:p>
          <a:endParaRPr lang="en-US"/>
        </a:p>
      </dgm:t>
    </dgm:pt>
    <dgm:pt modelId="{98A31417-6558-4695-BD61-5E194936FCEE}" type="sibTrans" cxnId="{A5A801DA-F532-4E13-9132-B54A8E172EEF}">
      <dgm:prSet/>
      <dgm:spPr/>
      <dgm:t>
        <a:bodyPr/>
        <a:lstStyle/>
        <a:p>
          <a:endParaRPr lang="en-US"/>
        </a:p>
      </dgm:t>
    </dgm:pt>
    <dgm:pt modelId="{0180F7D4-E995-4A66-8EC9-C499E9BC29EC}">
      <dgm:prSet/>
      <dgm:spPr/>
      <dgm:t>
        <a:bodyPr/>
        <a:lstStyle/>
        <a:p>
          <a:r>
            <a:rPr lang="en-US"/>
            <a:t>State</a:t>
          </a:r>
        </a:p>
      </dgm:t>
    </dgm:pt>
    <dgm:pt modelId="{11D93531-0FAA-4756-A615-FE9E09CFB487}" type="parTrans" cxnId="{0FC86A33-9896-418C-818E-97848A1D4D2A}">
      <dgm:prSet/>
      <dgm:spPr/>
      <dgm:t>
        <a:bodyPr/>
        <a:lstStyle/>
        <a:p>
          <a:endParaRPr lang="en-US"/>
        </a:p>
      </dgm:t>
    </dgm:pt>
    <dgm:pt modelId="{E87BFD04-FA6C-435C-A75A-EFF05895C0EE}" type="sibTrans" cxnId="{0FC86A33-9896-418C-818E-97848A1D4D2A}">
      <dgm:prSet/>
      <dgm:spPr/>
      <dgm:t>
        <a:bodyPr/>
        <a:lstStyle/>
        <a:p>
          <a:endParaRPr lang="en-US"/>
        </a:p>
      </dgm:t>
    </dgm:pt>
    <dgm:pt modelId="{DC80A4BF-DD0A-4ED9-A849-A9CCE44FEB2F}">
      <dgm:prSet/>
      <dgm:spPr/>
      <dgm:t>
        <a:bodyPr/>
        <a:lstStyle/>
        <a:p>
          <a:r>
            <a:rPr lang="en-US"/>
            <a:t>The measurement obtained from the force sensor at the end of the appendage.</a:t>
          </a:r>
        </a:p>
      </dgm:t>
    </dgm:pt>
    <dgm:pt modelId="{8AB7AA0F-666D-4FF7-81EE-A2CE9D182F97}" type="parTrans" cxnId="{B4FCFD16-030A-4DCC-A921-B3B252595944}">
      <dgm:prSet/>
      <dgm:spPr/>
      <dgm:t>
        <a:bodyPr/>
        <a:lstStyle/>
        <a:p>
          <a:endParaRPr lang="en-US"/>
        </a:p>
      </dgm:t>
    </dgm:pt>
    <dgm:pt modelId="{BF4C562B-B4C0-426F-BFB6-15CD4D2251A0}" type="sibTrans" cxnId="{B4FCFD16-030A-4DCC-A921-B3B252595944}">
      <dgm:prSet/>
      <dgm:spPr/>
      <dgm:t>
        <a:bodyPr/>
        <a:lstStyle/>
        <a:p>
          <a:endParaRPr lang="en-US"/>
        </a:p>
      </dgm:t>
    </dgm:pt>
    <dgm:pt modelId="{3B980BF5-095B-40AE-8B0D-855A338F46BD}">
      <dgm:prSet/>
      <dgm:spPr/>
      <dgm:t>
        <a:bodyPr/>
        <a:lstStyle/>
        <a:p>
          <a:r>
            <a:rPr lang="en-US"/>
            <a:t>The change of distance read by the Time Of Flight distance sensor.</a:t>
          </a:r>
        </a:p>
      </dgm:t>
    </dgm:pt>
    <dgm:pt modelId="{06CFE3E6-24A1-46F1-936C-CD50C9C5FDE8}" type="parTrans" cxnId="{DB121380-EC06-4517-9A74-2FE7D2CABEE5}">
      <dgm:prSet/>
      <dgm:spPr/>
      <dgm:t>
        <a:bodyPr/>
        <a:lstStyle/>
        <a:p>
          <a:endParaRPr lang="en-US"/>
        </a:p>
      </dgm:t>
    </dgm:pt>
    <dgm:pt modelId="{2F119A16-576C-45E6-8474-0B120B24AFCC}" type="sibTrans" cxnId="{DB121380-EC06-4517-9A74-2FE7D2CABEE5}">
      <dgm:prSet/>
      <dgm:spPr/>
      <dgm:t>
        <a:bodyPr/>
        <a:lstStyle/>
        <a:p>
          <a:endParaRPr lang="en-US"/>
        </a:p>
      </dgm:t>
    </dgm:pt>
    <dgm:pt modelId="{BD2EB7DB-9A87-4CF2-A233-0196D0FF9BB5}">
      <dgm:prSet/>
      <dgm:spPr/>
      <dgm:t>
        <a:bodyPr/>
        <a:lstStyle/>
        <a:p>
          <a:r>
            <a:rPr lang="en-US"/>
            <a:t>Action</a:t>
          </a:r>
        </a:p>
      </dgm:t>
    </dgm:pt>
    <dgm:pt modelId="{436C402D-5CCC-4C1E-B557-EC26209D7F62}" type="parTrans" cxnId="{645E0E06-4FCE-40DB-BEBB-EEB049F25D9C}">
      <dgm:prSet/>
      <dgm:spPr/>
      <dgm:t>
        <a:bodyPr/>
        <a:lstStyle/>
        <a:p>
          <a:endParaRPr lang="en-US"/>
        </a:p>
      </dgm:t>
    </dgm:pt>
    <dgm:pt modelId="{BFD567FF-8FC6-42E4-AAC1-7854BACCC77E}" type="sibTrans" cxnId="{645E0E06-4FCE-40DB-BEBB-EEB049F25D9C}">
      <dgm:prSet/>
      <dgm:spPr/>
      <dgm:t>
        <a:bodyPr/>
        <a:lstStyle/>
        <a:p>
          <a:endParaRPr lang="en-US"/>
        </a:p>
      </dgm:t>
    </dgm:pt>
    <dgm:pt modelId="{D95292A6-2A54-4F30-A42B-23ECA91AF4AE}">
      <dgm:prSet/>
      <dgm:spPr/>
      <dgm:t>
        <a:bodyPr/>
        <a:lstStyle/>
        <a:p>
          <a:r>
            <a:rPr lang="en-US"/>
            <a:t>The position of each of the appendage servos.</a:t>
          </a:r>
        </a:p>
      </dgm:t>
    </dgm:pt>
    <dgm:pt modelId="{1334BE2D-09B4-4532-BAE4-304D84CD6A88}" type="parTrans" cxnId="{117097F1-3736-462A-8F31-30A7881FC17D}">
      <dgm:prSet/>
      <dgm:spPr/>
      <dgm:t>
        <a:bodyPr/>
        <a:lstStyle/>
        <a:p>
          <a:endParaRPr lang="en-US"/>
        </a:p>
      </dgm:t>
    </dgm:pt>
    <dgm:pt modelId="{9F5665EA-C69B-4711-872B-63E7402AF87D}" type="sibTrans" cxnId="{117097F1-3736-462A-8F31-30A7881FC17D}">
      <dgm:prSet/>
      <dgm:spPr/>
      <dgm:t>
        <a:bodyPr/>
        <a:lstStyle/>
        <a:p>
          <a:endParaRPr lang="en-US"/>
        </a:p>
      </dgm:t>
    </dgm:pt>
    <dgm:pt modelId="{DCCE9D80-6350-4E14-82C8-56F9FE424212}" type="pres">
      <dgm:prSet presAssocID="{99E126CB-46B9-4918-9F10-F2877D3DAA11}" presName="linear" presStyleCnt="0">
        <dgm:presLayoutVars>
          <dgm:dir/>
          <dgm:animLvl val="lvl"/>
          <dgm:resizeHandles val="exact"/>
        </dgm:presLayoutVars>
      </dgm:prSet>
      <dgm:spPr/>
    </dgm:pt>
    <dgm:pt modelId="{17177587-D739-4770-974A-E79015B45D29}" type="pres">
      <dgm:prSet presAssocID="{706C5F49-579D-4508-87AE-FB849A0D7775}" presName="parentLin" presStyleCnt="0"/>
      <dgm:spPr/>
    </dgm:pt>
    <dgm:pt modelId="{A6051A6C-64C9-48A6-926E-EBCFA46510AB}" type="pres">
      <dgm:prSet presAssocID="{706C5F49-579D-4508-87AE-FB849A0D7775}" presName="parentLeftMargin" presStyleLbl="node1" presStyleIdx="0" presStyleCnt="3"/>
      <dgm:spPr/>
    </dgm:pt>
    <dgm:pt modelId="{6812A372-BED5-46B4-9E4B-0AF043C70795}" type="pres">
      <dgm:prSet presAssocID="{706C5F49-579D-4508-87AE-FB849A0D7775}" presName="parentText" presStyleLbl="node1" presStyleIdx="0" presStyleCnt="3">
        <dgm:presLayoutVars>
          <dgm:chMax val="0"/>
          <dgm:bulletEnabled val="1"/>
        </dgm:presLayoutVars>
      </dgm:prSet>
      <dgm:spPr/>
    </dgm:pt>
    <dgm:pt modelId="{EB5B5391-748B-4C92-A3FB-EB998EF8A390}" type="pres">
      <dgm:prSet presAssocID="{706C5F49-579D-4508-87AE-FB849A0D7775}" presName="negativeSpace" presStyleCnt="0"/>
      <dgm:spPr/>
    </dgm:pt>
    <dgm:pt modelId="{BBCDCD0B-C3E3-474A-BA96-162B04F3A10C}" type="pres">
      <dgm:prSet presAssocID="{706C5F49-579D-4508-87AE-FB849A0D7775}" presName="childText" presStyleLbl="conFgAcc1" presStyleIdx="0" presStyleCnt="3">
        <dgm:presLayoutVars>
          <dgm:bulletEnabled val="1"/>
        </dgm:presLayoutVars>
      </dgm:prSet>
      <dgm:spPr/>
    </dgm:pt>
    <dgm:pt modelId="{78C49860-095D-4A2F-910E-A4B5A7BB4297}" type="pres">
      <dgm:prSet presAssocID="{3762213B-422D-418B-8C96-4F8AE4E43A08}" presName="spaceBetweenRectangles" presStyleCnt="0"/>
      <dgm:spPr/>
    </dgm:pt>
    <dgm:pt modelId="{3A42B1B1-1E9D-4F70-B1F9-64D3053DDA6C}" type="pres">
      <dgm:prSet presAssocID="{0180F7D4-E995-4A66-8EC9-C499E9BC29EC}" presName="parentLin" presStyleCnt="0"/>
      <dgm:spPr/>
    </dgm:pt>
    <dgm:pt modelId="{E9A7C0B1-CD16-4613-88EB-C103F88DE3DD}" type="pres">
      <dgm:prSet presAssocID="{0180F7D4-E995-4A66-8EC9-C499E9BC29EC}" presName="parentLeftMargin" presStyleLbl="node1" presStyleIdx="0" presStyleCnt="3"/>
      <dgm:spPr/>
    </dgm:pt>
    <dgm:pt modelId="{50C8A1B7-D4CD-451A-9A11-D82E02EA3288}" type="pres">
      <dgm:prSet presAssocID="{0180F7D4-E995-4A66-8EC9-C499E9BC29EC}" presName="parentText" presStyleLbl="node1" presStyleIdx="1" presStyleCnt="3">
        <dgm:presLayoutVars>
          <dgm:chMax val="0"/>
          <dgm:bulletEnabled val="1"/>
        </dgm:presLayoutVars>
      </dgm:prSet>
      <dgm:spPr/>
    </dgm:pt>
    <dgm:pt modelId="{D70C098E-F9C9-4EF9-86AA-2024F6A187F9}" type="pres">
      <dgm:prSet presAssocID="{0180F7D4-E995-4A66-8EC9-C499E9BC29EC}" presName="negativeSpace" presStyleCnt="0"/>
      <dgm:spPr/>
    </dgm:pt>
    <dgm:pt modelId="{5602C9FA-AC57-4B02-95CB-05A46EDABD6D}" type="pres">
      <dgm:prSet presAssocID="{0180F7D4-E995-4A66-8EC9-C499E9BC29EC}" presName="childText" presStyleLbl="conFgAcc1" presStyleIdx="1" presStyleCnt="3">
        <dgm:presLayoutVars>
          <dgm:bulletEnabled val="1"/>
        </dgm:presLayoutVars>
      </dgm:prSet>
      <dgm:spPr/>
    </dgm:pt>
    <dgm:pt modelId="{FE33594B-539B-469E-8698-C60B251A93E8}" type="pres">
      <dgm:prSet presAssocID="{E87BFD04-FA6C-435C-A75A-EFF05895C0EE}" presName="spaceBetweenRectangles" presStyleCnt="0"/>
      <dgm:spPr/>
    </dgm:pt>
    <dgm:pt modelId="{AC0CB60C-62AD-41AC-9BF9-8DD7410B244B}" type="pres">
      <dgm:prSet presAssocID="{BD2EB7DB-9A87-4CF2-A233-0196D0FF9BB5}" presName="parentLin" presStyleCnt="0"/>
      <dgm:spPr/>
    </dgm:pt>
    <dgm:pt modelId="{B8CD41E8-DE36-40EA-8041-AC85FA5568CC}" type="pres">
      <dgm:prSet presAssocID="{BD2EB7DB-9A87-4CF2-A233-0196D0FF9BB5}" presName="parentLeftMargin" presStyleLbl="node1" presStyleIdx="1" presStyleCnt="3"/>
      <dgm:spPr/>
    </dgm:pt>
    <dgm:pt modelId="{DC1401DC-A01A-479D-9717-DD17E1C73A55}" type="pres">
      <dgm:prSet presAssocID="{BD2EB7DB-9A87-4CF2-A233-0196D0FF9BB5}" presName="parentText" presStyleLbl="node1" presStyleIdx="2" presStyleCnt="3">
        <dgm:presLayoutVars>
          <dgm:chMax val="0"/>
          <dgm:bulletEnabled val="1"/>
        </dgm:presLayoutVars>
      </dgm:prSet>
      <dgm:spPr/>
    </dgm:pt>
    <dgm:pt modelId="{E2D6E6A1-1C88-49C9-AFF6-01527E0E860B}" type="pres">
      <dgm:prSet presAssocID="{BD2EB7DB-9A87-4CF2-A233-0196D0FF9BB5}" presName="negativeSpace" presStyleCnt="0"/>
      <dgm:spPr/>
    </dgm:pt>
    <dgm:pt modelId="{ACED2742-27A5-41DA-BB30-F62F299AE74B}" type="pres">
      <dgm:prSet presAssocID="{BD2EB7DB-9A87-4CF2-A233-0196D0FF9BB5}" presName="childText" presStyleLbl="conFgAcc1" presStyleIdx="2" presStyleCnt="3">
        <dgm:presLayoutVars>
          <dgm:bulletEnabled val="1"/>
        </dgm:presLayoutVars>
      </dgm:prSet>
      <dgm:spPr/>
    </dgm:pt>
  </dgm:ptLst>
  <dgm:cxnLst>
    <dgm:cxn modelId="{645E0E06-4FCE-40DB-BEBB-EEB049F25D9C}" srcId="{99E126CB-46B9-4918-9F10-F2877D3DAA11}" destId="{BD2EB7DB-9A87-4CF2-A233-0196D0FF9BB5}" srcOrd="2" destOrd="0" parTransId="{436C402D-5CCC-4C1E-B557-EC26209D7F62}" sibTransId="{BFD567FF-8FC6-42E4-AAC1-7854BACCC77E}"/>
    <dgm:cxn modelId="{B4FCFD16-030A-4DCC-A921-B3B252595944}" srcId="{0180F7D4-E995-4A66-8EC9-C499E9BC29EC}" destId="{DC80A4BF-DD0A-4ED9-A849-A9CCE44FEB2F}" srcOrd="0" destOrd="0" parTransId="{8AB7AA0F-666D-4FF7-81EE-A2CE9D182F97}" sibTransId="{BF4C562B-B4C0-426F-BFB6-15CD4D2251A0}"/>
    <dgm:cxn modelId="{462CB224-F03B-44F7-B9C0-185209F7D1BB}" type="presOf" srcId="{0180F7D4-E995-4A66-8EC9-C499E9BC29EC}" destId="{50C8A1B7-D4CD-451A-9A11-D82E02EA3288}" srcOrd="1" destOrd="0" presId="urn:microsoft.com/office/officeart/2005/8/layout/list1"/>
    <dgm:cxn modelId="{77934D2C-58AC-4EDC-B1E8-8A819D5B715F}" type="presOf" srcId="{BD2EB7DB-9A87-4CF2-A233-0196D0FF9BB5}" destId="{B8CD41E8-DE36-40EA-8041-AC85FA5568CC}" srcOrd="0" destOrd="0" presId="urn:microsoft.com/office/officeart/2005/8/layout/list1"/>
    <dgm:cxn modelId="{0FC86A33-9896-418C-818E-97848A1D4D2A}" srcId="{99E126CB-46B9-4918-9F10-F2877D3DAA11}" destId="{0180F7D4-E995-4A66-8EC9-C499E9BC29EC}" srcOrd="1" destOrd="0" parTransId="{11D93531-0FAA-4756-A615-FE9E09CFB487}" sibTransId="{E87BFD04-FA6C-435C-A75A-EFF05895C0EE}"/>
    <dgm:cxn modelId="{186AFE37-6A23-41F9-AFCB-6AF6484B81C7}" type="presOf" srcId="{706C5F49-579D-4508-87AE-FB849A0D7775}" destId="{A6051A6C-64C9-48A6-926E-EBCFA46510AB}" srcOrd="0" destOrd="0" presId="urn:microsoft.com/office/officeart/2005/8/layout/list1"/>
    <dgm:cxn modelId="{8340543F-723B-4AA5-9371-343258862518}" type="presOf" srcId="{1748807D-CC1D-4F15-8321-0CD6ADB9D7CE}" destId="{BBCDCD0B-C3E3-474A-BA96-162B04F3A10C}" srcOrd="0" destOrd="0" presId="urn:microsoft.com/office/officeart/2005/8/layout/list1"/>
    <dgm:cxn modelId="{E696AD5E-19D2-4224-B67D-80385EB80E80}" type="presOf" srcId="{0180F7D4-E995-4A66-8EC9-C499E9BC29EC}" destId="{E9A7C0B1-CD16-4613-88EB-C103F88DE3DD}" srcOrd="0" destOrd="0" presId="urn:microsoft.com/office/officeart/2005/8/layout/list1"/>
    <dgm:cxn modelId="{2C3C7B6C-029C-4DB0-BC97-EE64F45F1739}" type="presOf" srcId="{706C5F49-579D-4508-87AE-FB849A0D7775}" destId="{6812A372-BED5-46B4-9E4B-0AF043C70795}" srcOrd="1" destOrd="0" presId="urn:microsoft.com/office/officeart/2005/8/layout/list1"/>
    <dgm:cxn modelId="{B513334F-B003-408F-93DE-4BDDA9C55194}" type="presOf" srcId="{DC80A4BF-DD0A-4ED9-A849-A9CCE44FEB2F}" destId="{5602C9FA-AC57-4B02-95CB-05A46EDABD6D}" srcOrd="0" destOrd="0" presId="urn:microsoft.com/office/officeart/2005/8/layout/list1"/>
    <dgm:cxn modelId="{DB121380-EC06-4517-9A74-2FE7D2CABEE5}" srcId="{0180F7D4-E995-4A66-8EC9-C499E9BC29EC}" destId="{3B980BF5-095B-40AE-8B0D-855A338F46BD}" srcOrd="1" destOrd="0" parTransId="{06CFE3E6-24A1-46F1-936C-CD50C9C5FDE8}" sibTransId="{2F119A16-576C-45E6-8474-0B120B24AFCC}"/>
    <dgm:cxn modelId="{92926E97-6A8E-49A9-B740-8FB6AD3AE6FE}" srcId="{99E126CB-46B9-4918-9F10-F2877D3DAA11}" destId="{706C5F49-579D-4508-87AE-FB849A0D7775}" srcOrd="0" destOrd="0" parTransId="{72F72FF9-161B-461B-B434-58DA446565B0}" sibTransId="{3762213B-422D-418B-8C96-4F8AE4E43A08}"/>
    <dgm:cxn modelId="{142E0DA4-4391-49CF-8578-D2AB2BB20F79}" type="presOf" srcId="{99E126CB-46B9-4918-9F10-F2877D3DAA11}" destId="{DCCE9D80-6350-4E14-82C8-56F9FE424212}" srcOrd="0" destOrd="0" presId="urn:microsoft.com/office/officeart/2005/8/layout/list1"/>
    <dgm:cxn modelId="{34247CBE-F4D8-44AC-86A6-113411050A54}" type="presOf" srcId="{BD2EB7DB-9A87-4CF2-A233-0196D0FF9BB5}" destId="{DC1401DC-A01A-479D-9717-DD17E1C73A55}" srcOrd="1" destOrd="0" presId="urn:microsoft.com/office/officeart/2005/8/layout/list1"/>
    <dgm:cxn modelId="{19C790D3-E227-458D-AA6F-A163B8BF48ED}" type="presOf" srcId="{3B980BF5-095B-40AE-8B0D-855A338F46BD}" destId="{5602C9FA-AC57-4B02-95CB-05A46EDABD6D}" srcOrd="0" destOrd="1" presId="urn:microsoft.com/office/officeart/2005/8/layout/list1"/>
    <dgm:cxn modelId="{A5A801DA-F532-4E13-9132-B54A8E172EEF}" srcId="{706C5F49-579D-4508-87AE-FB849A0D7775}" destId="{1748807D-CC1D-4F15-8321-0CD6ADB9D7CE}" srcOrd="0" destOrd="0" parTransId="{9C2FA403-575D-4B5B-B582-184A465BA7C0}" sibTransId="{98A31417-6558-4695-BD61-5E194936FCEE}"/>
    <dgm:cxn modelId="{654CA2ED-97A1-4D16-B518-FC3FF0BBCD0D}" type="presOf" srcId="{D95292A6-2A54-4F30-A42B-23ECA91AF4AE}" destId="{ACED2742-27A5-41DA-BB30-F62F299AE74B}" srcOrd="0" destOrd="0" presId="urn:microsoft.com/office/officeart/2005/8/layout/list1"/>
    <dgm:cxn modelId="{117097F1-3736-462A-8F31-30A7881FC17D}" srcId="{BD2EB7DB-9A87-4CF2-A233-0196D0FF9BB5}" destId="{D95292A6-2A54-4F30-A42B-23ECA91AF4AE}" srcOrd="0" destOrd="0" parTransId="{1334BE2D-09B4-4532-BAE4-304D84CD6A88}" sibTransId="{9F5665EA-C69B-4711-872B-63E7402AF87D}"/>
    <dgm:cxn modelId="{9AAEA4ED-DD19-434F-93D8-C7B4193E5863}" type="presParOf" srcId="{DCCE9D80-6350-4E14-82C8-56F9FE424212}" destId="{17177587-D739-4770-974A-E79015B45D29}" srcOrd="0" destOrd="0" presId="urn:microsoft.com/office/officeart/2005/8/layout/list1"/>
    <dgm:cxn modelId="{9FE4AA8B-E26B-4857-82F6-D1677C9134F3}" type="presParOf" srcId="{17177587-D739-4770-974A-E79015B45D29}" destId="{A6051A6C-64C9-48A6-926E-EBCFA46510AB}" srcOrd="0" destOrd="0" presId="urn:microsoft.com/office/officeart/2005/8/layout/list1"/>
    <dgm:cxn modelId="{8C0D2B3B-4E37-4251-9CAC-893CDCD0505C}" type="presParOf" srcId="{17177587-D739-4770-974A-E79015B45D29}" destId="{6812A372-BED5-46B4-9E4B-0AF043C70795}" srcOrd="1" destOrd="0" presId="urn:microsoft.com/office/officeart/2005/8/layout/list1"/>
    <dgm:cxn modelId="{8395627A-BBF6-4946-8A9E-30BFBB435112}" type="presParOf" srcId="{DCCE9D80-6350-4E14-82C8-56F9FE424212}" destId="{EB5B5391-748B-4C92-A3FB-EB998EF8A390}" srcOrd="1" destOrd="0" presId="urn:microsoft.com/office/officeart/2005/8/layout/list1"/>
    <dgm:cxn modelId="{0F808F38-6A35-48BC-B493-268F45C1CED1}" type="presParOf" srcId="{DCCE9D80-6350-4E14-82C8-56F9FE424212}" destId="{BBCDCD0B-C3E3-474A-BA96-162B04F3A10C}" srcOrd="2" destOrd="0" presId="urn:microsoft.com/office/officeart/2005/8/layout/list1"/>
    <dgm:cxn modelId="{5C25098C-2F9B-4656-827E-AF4F19F154C4}" type="presParOf" srcId="{DCCE9D80-6350-4E14-82C8-56F9FE424212}" destId="{78C49860-095D-4A2F-910E-A4B5A7BB4297}" srcOrd="3" destOrd="0" presId="urn:microsoft.com/office/officeart/2005/8/layout/list1"/>
    <dgm:cxn modelId="{226D1D01-4290-4649-8B88-B2F0AD73BDBC}" type="presParOf" srcId="{DCCE9D80-6350-4E14-82C8-56F9FE424212}" destId="{3A42B1B1-1E9D-4F70-B1F9-64D3053DDA6C}" srcOrd="4" destOrd="0" presId="urn:microsoft.com/office/officeart/2005/8/layout/list1"/>
    <dgm:cxn modelId="{30204D8F-6C54-45AB-A973-22B723D40DA7}" type="presParOf" srcId="{3A42B1B1-1E9D-4F70-B1F9-64D3053DDA6C}" destId="{E9A7C0B1-CD16-4613-88EB-C103F88DE3DD}" srcOrd="0" destOrd="0" presId="urn:microsoft.com/office/officeart/2005/8/layout/list1"/>
    <dgm:cxn modelId="{ED09AD47-6240-4D74-AB16-C541F4E3EF1C}" type="presParOf" srcId="{3A42B1B1-1E9D-4F70-B1F9-64D3053DDA6C}" destId="{50C8A1B7-D4CD-451A-9A11-D82E02EA3288}" srcOrd="1" destOrd="0" presId="urn:microsoft.com/office/officeart/2005/8/layout/list1"/>
    <dgm:cxn modelId="{07DA0C3C-AEEE-4EF8-ACD2-CC29261AA782}" type="presParOf" srcId="{DCCE9D80-6350-4E14-82C8-56F9FE424212}" destId="{D70C098E-F9C9-4EF9-86AA-2024F6A187F9}" srcOrd="5" destOrd="0" presId="urn:microsoft.com/office/officeart/2005/8/layout/list1"/>
    <dgm:cxn modelId="{EF718923-485D-4608-8B63-D33C05184133}" type="presParOf" srcId="{DCCE9D80-6350-4E14-82C8-56F9FE424212}" destId="{5602C9FA-AC57-4B02-95CB-05A46EDABD6D}" srcOrd="6" destOrd="0" presId="urn:microsoft.com/office/officeart/2005/8/layout/list1"/>
    <dgm:cxn modelId="{91C055DD-0372-49C9-B043-0886994E765A}" type="presParOf" srcId="{DCCE9D80-6350-4E14-82C8-56F9FE424212}" destId="{FE33594B-539B-469E-8698-C60B251A93E8}" srcOrd="7" destOrd="0" presId="urn:microsoft.com/office/officeart/2005/8/layout/list1"/>
    <dgm:cxn modelId="{5882FC0E-63DB-49DF-891D-7D0D708A0816}" type="presParOf" srcId="{DCCE9D80-6350-4E14-82C8-56F9FE424212}" destId="{AC0CB60C-62AD-41AC-9BF9-8DD7410B244B}" srcOrd="8" destOrd="0" presId="urn:microsoft.com/office/officeart/2005/8/layout/list1"/>
    <dgm:cxn modelId="{F9F95F7A-A96E-49B3-B3E5-27DAF58F93F3}" type="presParOf" srcId="{AC0CB60C-62AD-41AC-9BF9-8DD7410B244B}" destId="{B8CD41E8-DE36-40EA-8041-AC85FA5568CC}" srcOrd="0" destOrd="0" presId="urn:microsoft.com/office/officeart/2005/8/layout/list1"/>
    <dgm:cxn modelId="{FA4CBC0F-0C53-481C-AE82-76DACFFBC7CC}" type="presParOf" srcId="{AC0CB60C-62AD-41AC-9BF9-8DD7410B244B}" destId="{DC1401DC-A01A-479D-9717-DD17E1C73A55}" srcOrd="1" destOrd="0" presId="urn:microsoft.com/office/officeart/2005/8/layout/list1"/>
    <dgm:cxn modelId="{A97F47E0-F3B0-4AB8-95F2-55C3A74365E1}" type="presParOf" srcId="{DCCE9D80-6350-4E14-82C8-56F9FE424212}" destId="{E2D6E6A1-1C88-49C9-AFF6-01527E0E860B}" srcOrd="9" destOrd="0" presId="urn:microsoft.com/office/officeart/2005/8/layout/list1"/>
    <dgm:cxn modelId="{E9FA5B8E-1596-4C71-BD54-83CD5B6601A6}" type="presParOf" srcId="{DCCE9D80-6350-4E14-82C8-56F9FE424212}" destId="{ACED2742-27A5-41DA-BB30-F62F299AE74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649879F-A2A6-4DB8-89BE-32E6AD5D2176}"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6AE8C3C2-9BC2-4E13-9FC9-567D875E9C59}">
      <dgm:prSet/>
      <dgm:spPr/>
      <dgm:t>
        <a:bodyPr/>
        <a:lstStyle/>
        <a:p>
          <a:r>
            <a:rPr lang="en-US"/>
            <a:t>Each servo can be programmed to one of 255 possible positions or about .7 of a degree. Considering 2 servos, this yeilds 65,536 possible states.</a:t>
          </a:r>
        </a:p>
      </dgm:t>
    </dgm:pt>
    <dgm:pt modelId="{DE38D27D-5185-49E2-BD96-C1F2A68105BC}" type="parTrans" cxnId="{929C84A9-CB68-4CA7-A6E9-6987B377BBEB}">
      <dgm:prSet/>
      <dgm:spPr/>
      <dgm:t>
        <a:bodyPr/>
        <a:lstStyle/>
        <a:p>
          <a:endParaRPr lang="en-US"/>
        </a:p>
      </dgm:t>
    </dgm:pt>
    <dgm:pt modelId="{8172141F-957C-4035-AA4A-9DFF8CD9DDAD}" type="sibTrans" cxnId="{929C84A9-CB68-4CA7-A6E9-6987B377BBEB}">
      <dgm:prSet/>
      <dgm:spPr/>
      <dgm:t>
        <a:bodyPr/>
        <a:lstStyle/>
        <a:p>
          <a:endParaRPr lang="en-US"/>
        </a:p>
      </dgm:t>
    </dgm:pt>
    <dgm:pt modelId="{1BA7298B-D4FD-4B0A-A6D9-D383FE1CB2A5}">
      <dgm:prSet/>
      <dgm:spPr/>
      <dgm:t>
        <a:bodyPr/>
        <a:lstStyle/>
        <a:p>
          <a:r>
            <a:rPr lang="en-US"/>
            <a:t>We can reduce the number of states by limiting each servo to 90 degrees of movement. (32,768 states) </a:t>
          </a:r>
        </a:p>
      </dgm:t>
    </dgm:pt>
    <dgm:pt modelId="{7A00DFF6-C217-4056-A5D5-A73C7866AD36}" type="parTrans" cxnId="{314615CF-0A5D-4C21-BB01-0E45E56D2E04}">
      <dgm:prSet/>
      <dgm:spPr/>
      <dgm:t>
        <a:bodyPr/>
        <a:lstStyle/>
        <a:p>
          <a:endParaRPr lang="en-US"/>
        </a:p>
      </dgm:t>
    </dgm:pt>
    <dgm:pt modelId="{6F5B00C6-6539-4A90-AC83-B03C9C17C6BB}" type="sibTrans" cxnId="{314615CF-0A5D-4C21-BB01-0E45E56D2E04}">
      <dgm:prSet/>
      <dgm:spPr/>
      <dgm:t>
        <a:bodyPr/>
        <a:lstStyle/>
        <a:p>
          <a:endParaRPr lang="en-US"/>
        </a:p>
      </dgm:t>
    </dgm:pt>
    <dgm:pt modelId="{5C896BD2-9AE9-4251-B1FE-B7BF571F85B2}">
      <dgm:prSet/>
      <dgm:spPr/>
      <dgm:t>
        <a:bodyPr/>
        <a:lstStyle/>
        <a:p>
          <a:r>
            <a:rPr lang="en-US"/>
            <a:t>If learning doesn't converge on a solution with this restriction, the servo precision can be further reduce to increments of 5 degrees (instead of the default .7). Resulting in 4,681 states.</a:t>
          </a:r>
        </a:p>
      </dgm:t>
    </dgm:pt>
    <dgm:pt modelId="{DF13DD84-0D9D-43E6-B14E-53FCAFF5B0EF}" type="parTrans" cxnId="{04F80F7F-0231-4303-806D-74B34E73271A}">
      <dgm:prSet/>
      <dgm:spPr/>
      <dgm:t>
        <a:bodyPr/>
        <a:lstStyle/>
        <a:p>
          <a:endParaRPr lang="en-US"/>
        </a:p>
      </dgm:t>
    </dgm:pt>
    <dgm:pt modelId="{1C416BD0-F92C-41B6-9ABF-6686F382A644}" type="sibTrans" cxnId="{04F80F7F-0231-4303-806D-74B34E73271A}">
      <dgm:prSet/>
      <dgm:spPr/>
      <dgm:t>
        <a:bodyPr/>
        <a:lstStyle/>
        <a:p>
          <a:endParaRPr lang="en-US"/>
        </a:p>
      </dgm:t>
    </dgm:pt>
    <dgm:pt modelId="{8615D144-5C39-493F-9E75-75C9B9DBAE39}" type="pres">
      <dgm:prSet presAssocID="{4649879F-A2A6-4DB8-89BE-32E6AD5D2176}" presName="outerComposite" presStyleCnt="0">
        <dgm:presLayoutVars>
          <dgm:chMax val="5"/>
          <dgm:dir/>
          <dgm:resizeHandles val="exact"/>
        </dgm:presLayoutVars>
      </dgm:prSet>
      <dgm:spPr/>
    </dgm:pt>
    <dgm:pt modelId="{3048259F-D165-4810-95BE-DE6477DB0F90}" type="pres">
      <dgm:prSet presAssocID="{4649879F-A2A6-4DB8-89BE-32E6AD5D2176}" presName="dummyMaxCanvas" presStyleCnt="0">
        <dgm:presLayoutVars/>
      </dgm:prSet>
      <dgm:spPr/>
    </dgm:pt>
    <dgm:pt modelId="{04D8F370-66B9-4CA5-8586-D967B8740DB1}" type="pres">
      <dgm:prSet presAssocID="{4649879F-A2A6-4DB8-89BE-32E6AD5D2176}" presName="ThreeNodes_1" presStyleLbl="node1" presStyleIdx="0" presStyleCnt="3">
        <dgm:presLayoutVars>
          <dgm:bulletEnabled val="1"/>
        </dgm:presLayoutVars>
      </dgm:prSet>
      <dgm:spPr/>
    </dgm:pt>
    <dgm:pt modelId="{F612AC93-4637-4927-A2E2-CAAEE1D45E0D}" type="pres">
      <dgm:prSet presAssocID="{4649879F-A2A6-4DB8-89BE-32E6AD5D2176}" presName="ThreeNodes_2" presStyleLbl="node1" presStyleIdx="1" presStyleCnt="3">
        <dgm:presLayoutVars>
          <dgm:bulletEnabled val="1"/>
        </dgm:presLayoutVars>
      </dgm:prSet>
      <dgm:spPr/>
    </dgm:pt>
    <dgm:pt modelId="{29EA22F6-2978-41F7-A901-A44E35A8E75F}" type="pres">
      <dgm:prSet presAssocID="{4649879F-A2A6-4DB8-89BE-32E6AD5D2176}" presName="ThreeNodes_3" presStyleLbl="node1" presStyleIdx="2" presStyleCnt="3">
        <dgm:presLayoutVars>
          <dgm:bulletEnabled val="1"/>
        </dgm:presLayoutVars>
      </dgm:prSet>
      <dgm:spPr/>
    </dgm:pt>
    <dgm:pt modelId="{1C8E74B1-30FD-4E78-9C4A-3CE84504A08E}" type="pres">
      <dgm:prSet presAssocID="{4649879F-A2A6-4DB8-89BE-32E6AD5D2176}" presName="ThreeConn_1-2" presStyleLbl="fgAccFollowNode1" presStyleIdx="0" presStyleCnt="2">
        <dgm:presLayoutVars>
          <dgm:bulletEnabled val="1"/>
        </dgm:presLayoutVars>
      </dgm:prSet>
      <dgm:spPr/>
    </dgm:pt>
    <dgm:pt modelId="{40EFFB7A-CFB5-45CA-B229-1FBDA2938470}" type="pres">
      <dgm:prSet presAssocID="{4649879F-A2A6-4DB8-89BE-32E6AD5D2176}" presName="ThreeConn_2-3" presStyleLbl="fgAccFollowNode1" presStyleIdx="1" presStyleCnt="2">
        <dgm:presLayoutVars>
          <dgm:bulletEnabled val="1"/>
        </dgm:presLayoutVars>
      </dgm:prSet>
      <dgm:spPr/>
    </dgm:pt>
    <dgm:pt modelId="{043CF014-395D-491E-A116-832D1AD63E07}" type="pres">
      <dgm:prSet presAssocID="{4649879F-A2A6-4DB8-89BE-32E6AD5D2176}" presName="ThreeNodes_1_text" presStyleLbl="node1" presStyleIdx="2" presStyleCnt="3">
        <dgm:presLayoutVars>
          <dgm:bulletEnabled val="1"/>
        </dgm:presLayoutVars>
      </dgm:prSet>
      <dgm:spPr/>
    </dgm:pt>
    <dgm:pt modelId="{E0CE69DF-3BBD-48F2-91F9-037D4162352E}" type="pres">
      <dgm:prSet presAssocID="{4649879F-A2A6-4DB8-89BE-32E6AD5D2176}" presName="ThreeNodes_2_text" presStyleLbl="node1" presStyleIdx="2" presStyleCnt="3">
        <dgm:presLayoutVars>
          <dgm:bulletEnabled val="1"/>
        </dgm:presLayoutVars>
      </dgm:prSet>
      <dgm:spPr/>
    </dgm:pt>
    <dgm:pt modelId="{C6B606E4-C800-4224-AF07-2073B5260A4C}" type="pres">
      <dgm:prSet presAssocID="{4649879F-A2A6-4DB8-89BE-32E6AD5D2176}" presName="ThreeNodes_3_text" presStyleLbl="node1" presStyleIdx="2" presStyleCnt="3">
        <dgm:presLayoutVars>
          <dgm:bulletEnabled val="1"/>
        </dgm:presLayoutVars>
      </dgm:prSet>
      <dgm:spPr/>
    </dgm:pt>
  </dgm:ptLst>
  <dgm:cxnLst>
    <dgm:cxn modelId="{B723EA04-C125-4C80-9F07-BDD9D2F9CCA1}" type="presOf" srcId="{6F5B00C6-6539-4A90-AC83-B03C9C17C6BB}" destId="{40EFFB7A-CFB5-45CA-B229-1FBDA2938470}" srcOrd="0" destOrd="0" presId="urn:microsoft.com/office/officeart/2005/8/layout/vProcess5"/>
    <dgm:cxn modelId="{0D3EDE25-6781-4DEF-BB8D-D24003BE12E4}" type="presOf" srcId="{5C896BD2-9AE9-4251-B1FE-B7BF571F85B2}" destId="{C6B606E4-C800-4224-AF07-2073B5260A4C}" srcOrd="1" destOrd="0" presId="urn:microsoft.com/office/officeart/2005/8/layout/vProcess5"/>
    <dgm:cxn modelId="{273E8158-6C35-400D-9737-2245A05F033E}" type="presOf" srcId="{5C896BD2-9AE9-4251-B1FE-B7BF571F85B2}" destId="{29EA22F6-2978-41F7-A901-A44E35A8E75F}" srcOrd="0" destOrd="0" presId="urn:microsoft.com/office/officeart/2005/8/layout/vProcess5"/>
    <dgm:cxn modelId="{04F80F7F-0231-4303-806D-74B34E73271A}" srcId="{4649879F-A2A6-4DB8-89BE-32E6AD5D2176}" destId="{5C896BD2-9AE9-4251-B1FE-B7BF571F85B2}" srcOrd="2" destOrd="0" parTransId="{DF13DD84-0D9D-43E6-B14E-53FCAFF5B0EF}" sibTransId="{1C416BD0-F92C-41B6-9ABF-6686F382A644}"/>
    <dgm:cxn modelId="{3EEF8C93-3DF1-434D-B37A-46B526871C61}" type="presOf" srcId="{6AE8C3C2-9BC2-4E13-9FC9-567D875E9C59}" destId="{04D8F370-66B9-4CA5-8586-D967B8740DB1}" srcOrd="0" destOrd="0" presId="urn:microsoft.com/office/officeart/2005/8/layout/vProcess5"/>
    <dgm:cxn modelId="{852CB795-DFB1-4D3D-A070-16BF55CDFA34}" type="presOf" srcId="{8172141F-957C-4035-AA4A-9DFF8CD9DDAD}" destId="{1C8E74B1-30FD-4E78-9C4A-3CE84504A08E}" srcOrd="0" destOrd="0" presId="urn:microsoft.com/office/officeart/2005/8/layout/vProcess5"/>
    <dgm:cxn modelId="{929C84A9-CB68-4CA7-A6E9-6987B377BBEB}" srcId="{4649879F-A2A6-4DB8-89BE-32E6AD5D2176}" destId="{6AE8C3C2-9BC2-4E13-9FC9-567D875E9C59}" srcOrd="0" destOrd="0" parTransId="{DE38D27D-5185-49E2-BD96-C1F2A68105BC}" sibTransId="{8172141F-957C-4035-AA4A-9DFF8CD9DDAD}"/>
    <dgm:cxn modelId="{314615CF-0A5D-4C21-BB01-0E45E56D2E04}" srcId="{4649879F-A2A6-4DB8-89BE-32E6AD5D2176}" destId="{1BA7298B-D4FD-4B0A-A6D9-D383FE1CB2A5}" srcOrd="1" destOrd="0" parTransId="{7A00DFF6-C217-4056-A5D5-A73C7866AD36}" sibTransId="{6F5B00C6-6539-4A90-AC83-B03C9C17C6BB}"/>
    <dgm:cxn modelId="{34C8C8E4-60BA-439D-8C90-7F0EFEA5BD4A}" type="presOf" srcId="{1BA7298B-D4FD-4B0A-A6D9-D383FE1CB2A5}" destId="{E0CE69DF-3BBD-48F2-91F9-037D4162352E}" srcOrd="1" destOrd="0" presId="urn:microsoft.com/office/officeart/2005/8/layout/vProcess5"/>
    <dgm:cxn modelId="{DD55DAE8-CD52-41D8-8CB7-A195D3A40D72}" type="presOf" srcId="{4649879F-A2A6-4DB8-89BE-32E6AD5D2176}" destId="{8615D144-5C39-493F-9E75-75C9B9DBAE39}" srcOrd="0" destOrd="0" presId="urn:microsoft.com/office/officeart/2005/8/layout/vProcess5"/>
    <dgm:cxn modelId="{052FC8F1-F6B6-4E24-AAAD-4886DF2C291C}" type="presOf" srcId="{1BA7298B-D4FD-4B0A-A6D9-D383FE1CB2A5}" destId="{F612AC93-4637-4927-A2E2-CAAEE1D45E0D}" srcOrd="0" destOrd="0" presId="urn:microsoft.com/office/officeart/2005/8/layout/vProcess5"/>
    <dgm:cxn modelId="{69F81EFF-3141-4E3B-A751-E1F2DF0B33B4}" type="presOf" srcId="{6AE8C3C2-9BC2-4E13-9FC9-567D875E9C59}" destId="{043CF014-395D-491E-A116-832D1AD63E07}" srcOrd="1" destOrd="0" presId="urn:microsoft.com/office/officeart/2005/8/layout/vProcess5"/>
    <dgm:cxn modelId="{423B7B1D-1F46-497E-BAD5-106EBB016E1E}" type="presParOf" srcId="{8615D144-5C39-493F-9E75-75C9B9DBAE39}" destId="{3048259F-D165-4810-95BE-DE6477DB0F90}" srcOrd="0" destOrd="0" presId="urn:microsoft.com/office/officeart/2005/8/layout/vProcess5"/>
    <dgm:cxn modelId="{C9A0E96E-7900-46F4-AE1E-EC7101029991}" type="presParOf" srcId="{8615D144-5C39-493F-9E75-75C9B9DBAE39}" destId="{04D8F370-66B9-4CA5-8586-D967B8740DB1}" srcOrd="1" destOrd="0" presId="urn:microsoft.com/office/officeart/2005/8/layout/vProcess5"/>
    <dgm:cxn modelId="{5460751C-39A3-4FD3-AEAD-DCE5F590BABF}" type="presParOf" srcId="{8615D144-5C39-493F-9E75-75C9B9DBAE39}" destId="{F612AC93-4637-4927-A2E2-CAAEE1D45E0D}" srcOrd="2" destOrd="0" presId="urn:microsoft.com/office/officeart/2005/8/layout/vProcess5"/>
    <dgm:cxn modelId="{8F845BA2-1E64-454C-9F11-C08A695DB0CF}" type="presParOf" srcId="{8615D144-5C39-493F-9E75-75C9B9DBAE39}" destId="{29EA22F6-2978-41F7-A901-A44E35A8E75F}" srcOrd="3" destOrd="0" presId="urn:microsoft.com/office/officeart/2005/8/layout/vProcess5"/>
    <dgm:cxn modelId="{B589A86F-4C33-4664-9B29-325AF6AFAC00}" type="presParOf" srcId="{8615D144-5C39-493F-9E75-75C9B9DBAE39}" destId="{1C8E74B1-30FD-4E78-9C4A-3CE84504A08E}" srcOrd="4" destOrd="0" presId="urn:microsoft.com/office/officeart/2005/8/layout/vProcess5"/>
    <dgm:cxn modelId="{F19D3598-9AB2-48C3-9F63-3135FFFE783D}" type="presParOf" srcId="{8615D144-5C39-493F-9E75-75C9B9DBAE39}" destId="{40EFFB7A-CFB5-45CA-B229-1FBDA2938470}" srcOrd="5" destOrd="0" presId="urn:microsoft.com/office/officeart/2005/8/layout/vProcess5"/>
    <dgm:cxn modelId="{9340F4B8-56D2-4356-A36F-0562739D5C8F}" type="presParOf" srcId="{8615D144-5C39-493F-9E75-75C9B9DBAE39}" destId="{043CF014-395D-491E-A116-832D1AD63E07}" srcOrd="6" destOrd="0" presId="urn:microsoft.com/office/officeart/2005/8/layout/vProcess5"/>
    <dgm:cxn modelId="{CF4F2F8F-EBDD-48B2-A698-71AD2C3C9DD3}" type="presParOf" srcId="{8615D144-5C39-493F-9E75-75C9B9DBAE39}" destId="{E0CE69DF-3BBD-48F2-91F9-037D4162352E}" srcOrd="7" destOrd="0" presId="urn:microsoft.com/office/officeart/2005/8/layout/vProcess5"/>
    <dgm:cxn modelId="{E580B83F-7A08-485A-83B1-E33D632606F9}" type="presParOf" srcId="{8615D144-5C39-493F-9E75-75C9B9DBAE39}" destId="{C6B606E4-C800-4224-AF07-2073B5260A4C}"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CDCD0B-C3E3-474A-BA96-162B04F3A10C}">
      <dsp:nvSpPr>
        <dsp:cNvPr id="0" name=""/>
        <dsp:cNvSpPr/>
      </dsp:nvSpPr>
      <dsp:spPr>
        <a:xfrm>
          <a:off x="0" y="295590"/>
          <a:ext cx="7012370" cy="1102500"/>
        </a:xfrm>
        <a:prstGeom prst="rect">
          <a:avLst/>
        </a:prstGeom>
        <a:solidFill>
          <a:schemeClr val="lt1">
            <a:alpha val="90000"/>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44238" tIns="416560" rIns="544238"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The reinforcement learning training system. The robot sitting on a trolley between two guide rails.</a:t>
          </a:r>
        </a:p>
      </dsp:txBody>
      <dsp:txXfrm>
        <a:off x="0" y="295590"/>
        <a:ext cx="7012370" cy="1102500"/>
      </dsp:txXfrm>
    </dsp:sp>
    <dsp:sp modelId="{6812A372-BED5-46B4-9E4B-0AF043C70795}">
      <dsp:nvSpPr>
        <dsp:cNvPr id="0" name=""/>
        <dsp:cNvSpPr/>
      </dsp:nvSpPr>
      <dsp:spPr>
        <a:xfrm>
          <a:off x="350618" y="390"/>
          <a:ext cx="4908659" cy="590400"/>
        </a:xfrm>
        <a:prstGeom prst="round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85536" tIns="0" rIns="185536" bIns="0" numCol="1" spcCol="1270" anchor="ctr" anchorCtr="0">
          <a:noAutofit/>
        </a:bodyPr>
        <a:lstStyle/>
        <a:p>
          <a:pPr marL="0" lvl="0" indent="0" algn="l" defTabSz="889000">
            <a:lnSpc>
              <a:spcPct val="90000"/>
            </a:lnSpc>
            <a:spcBef>
              <a:spcPct val="0"/>
            </a:spcBef>
            <a:spcAft>
              <a:spcPct val="35000"/>
            </a:spcAft>
            <a:buNone/>
          </a:pPr>
          <a:r>
            <a:rPr lang="en-US" sz="2000" kern="1200"/>
            <a:t>Environment</a:t>
          </a:r>
        </a:p>
      </dsp:txBody>
      <dsp:txXfrm>
        <a:off x="379439" y="29211"/>
        <a:ext cx="4851017" cy="532758"/>
      </dsp:txXfrm>
    </dsp:sp>
    <dsp:sp modelId="{5602C9FA-AC57-4B02-95CB-05A46EDABD6D}">
      <dsp:nvSpPr>
        <dsp:cNvPr id="0" name=""/>
        <dsp:cNvSpPr/>
      </dsp:nvSpPr>
      <dsp:spPr>
        <a:xfrm>
          <a:off x="0" y="1801290"/>
          <a:ext cx="7012370" cy="1669500"/>
        </a:xfrm>
        <a:prstGeom prst="rect">
          <a:avLst/>
        </a:prstGeom>
        <a:solidFill>
          <a:schemeClr val="lt1">
            <a:alpha val="90000"/>
            <a:hueOff val="0"/>
            <a:satOff val="0"/>
            <a:lumOff val="0"/>
            <a:alphaOff val="0"/>
          </a:schemeClr>
        </a:solidFill>
        <a:ln w="12700" cap="rnd"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44238" tIns="416560" rIns="544238"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The measurement obtained from the force sensor at the end of the appendage.</a:t>
          </a:r>
        </a:p>
        <a:p>
          <a:pPr marL="228600" lvl="1" indent="-228600" algn="l" defTabSz="889000">
            <a:lnSpc>
              <a:spcPct val="90000"/>
            </a:lnSpc>
            <a:spcBef>
              <a:spcPct val="0"/>
            </a:spcBef>
            <a:spcAft>
              <a:spcPct val="15000"/>
            </a:spcAft>
            <a:buChar char="•"/>
          </a:pPr>
          <a:r>
            <a:rPr lang="en-US" sz="2000" kern="1200"/>
            <a:t>The change of distance read by the Time Of Flight distance sensor.</a:t>
          </a:r>
        </a:p>
      </dsp:txBody>
      <dsp:txXfrm>
        <a:off x="0" y="1801290"/>
        <a:ext cx="7012370" cy="1669500"/>
      </dsp:txXfrm>
    </dsp:sp>
    <dsp:sp modelId="{50C8A1B7-D4CD-451A-9A11-D82E02EA3288}">
      <dsp:nvSpPr>
        <dsp:cNvPr id="0" name=""/>
        <dsp:cNvSpPr/>
      </dsp:nvSpPr>
      <dsp:spPr>
        <a:xfrm>
          <a:off x="350618" y="1506090"/>
          <a:ext cx="4908659" cy="590400"/>
        </a:xfrm>
        <a:prstGeom prst="roundRect">
          <a:avLst/>
        </a:prstGeom>
        <a:gradFill rotWithShape="0">
          <a:gsLst>
            <a:gs pos="0">
              <a:schemeClr val="accent3">
                <a:hueOff val="0"/>
                <a:satOff val="0"/>
                <a:lumOff val="0"/>
                <a:alphaOff val="0"/>
                <a:tint val="98000"/>
                <a:lumMod val="110000"/>
              </a:schemeClr>
            </a:gs>
            <a:gs pos="84000">
              <a:schemeClr val="accent3">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85536" tIns="0" rIns="185536" bIns="0" numCol="1" spcCol="1270" anchor="ctr" anchorCtr="0">
          <a:noAutofit/>
        </a:bodyPr>
        <a:lstStyle/>
        <a:p>
          <a:pPr marL="0" lvl="0" indent="0" algn="l" defTabSz="889000">
            <a:lnSpc>
              <a:spcPct val="90000"/>
            </a:lnSpc>
            <a:spcBef>
              <a:spcPct val="0"/>
            </a:spcBef>
            <a:spcAft>
              <a:spcPct val="35000"/>
            </a:spcAft>
            <a:buNone/>
          </a:pPr>
          <a:r>
            <a:rPr lang="en-US" sz="2000" kern="1200"/>
            <a:t>State</a:t>
          </a:r>
        </a:p>
      </dsp:txBody>
      <dsp:txXfrm>
        <a:off x="379439" y="1534911"/>
        <a:ext cx="4851017" cy="532758"/>
      </dsp:txXfrm>
    </dsp:sp>
    <dsp:sp modelId="{ACED2742-27A5-41DA-BB30-F62F299AE74B}">
      <dsp:nvSpPr>
        <dsp:cNvPr id="0" name=""/>
        <dsp:cNvSpPr/>
      </dsp:nvSpPr>
      <dsp:spPr>
        <a:xfrm>
          <a:off x="0" y="3873990"/>
          <a:ext cx="7012370" cy="834750"/>
        </a:xfrm>
        <a:prstGeom prst="rect">
          <a:avLst/>
        </a:prstGeom>
        <a:solidFill>
          <a:schemeClr val="lt1">
            <a:alpha val="90000"/>
            <a:hueOff val="0"/>
            <a:satOff val="0"/>
            <a:lumOff val="0"/>
            <a:alphaOff val="0"/>
          </a:schemeClr>
        </a:solidFill>
        <a:ln w="12700" cap="rnd"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44238" tIns="416560" rIns="544238"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The position of each of the appendage servos.</a:t>
          </a:r>
        </a:p>
      </dsp:txBody>
      <dsp:txXfrm>
        <a:off x="0" y="3873990"/>
        <a:ext cx="7012370" cy="834750"/>
      </dsp:txXfrm>
    </dsp:sp>
    <dsp:sp modelId="{DC1401DC-A01A-479D-9717-DD17E1C73A55}">
      <dsp:nvSpPr>
        <dsp:cNvPr id="0" name=""/>
        <dsp:cNvSpPr/>
      </dsp:nvSpPr>
      <dsp:spPr>
        <a:xfrm>
          <a:off x="350618" y="3578790"/>
          <a:ext cx="4908659" cy="590400"/>
        </a:xfrm>
        <a:prstGeom prst="roundRect">
          <a:avLst/>
        </a:prstGeom>
        <a:gradFill rotWithShape="0">
          <a:gsLst>
            <a:gs pos="0">
              <a:schemeClr val="accent4">
                <a:hueOff val="0"/>
                <a:satOff val="0"/>
                <a:lumOff val="0"/>
                <a:alphaOff val="0"/>
                <a:tint val="98000"/>
                <a:lumMod val="110000"/>
              </a:schemeClr>
            </a:gs>
            <a:gs pos="84000">
              <a:schemeClr val="accent4">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85536" tIns="0" rIns="185536" bIns="0" numCol="1" spcCol="1270" anchor="ctr" anchorCtr="0">
          <a:noAutofit/>
        </a:bodyPr>
        <a:lstStyle/>
        <a:p>
          <a:pPr marL="0" lvl="0" indent="0" algn="l" defTabSz="889000">
            <a:lnSpc>
              <a:spcPct val="90000"/>
            </a:lnSpc>
            <a:spcBef>
              <a:spcPct val="0"/>
            </a:spcBef>
            <a:spcAft>
              <a:spcPct val="35000"/>
            </a:spcAft>
            <a:buNone/>
          </a:pPr>
          <a:r>
            <a:rPr lang="en-US" sz="2000" kern="1200"/>
            <a:t>Action</a:t>
          </a:r>
        </a:p>
      </dsp:txBody>
      <dsp:txXfrm>
        <a:off x="379439" y="3607611"/>
        <a:ext cx="4851017" cy="5327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D8F370-66B9-4CA5-8586-D967B8740DB1}">
      <dsp:nvSpPr>
        <dsp:cNvPr id="0" name=""/>
        <dsp:cNvSpPr/>
      </dsp:nvSpPr>
      <dsp:spPr>
        <a:xfrm>
          <a:off x="0" y="0"/>
          <a:ext cx="9375457" cy="1103471"/>
        </a:xfrm>
        <a:prstGeom prst="roundRect">
          <a:avLst>
            <a:gd name="adj" fmla="val 10000"/>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Each servo can be programmed to one of 255 possible positions or about .7 of a degree. Considering 2 servos, this yeilds 65,536 possible states.</a:t>
          </a:r>
        </a:p>
      </dsp:txBody>
      <dsp:txXfrm>
        <a:off x="32320" y="32320"/>
        <a:ext cx="8184724" cy="1038831"/>
      </dsp:txXfrm>
    </dsp:sp>
    <dsp:sp modelId="{F612AC93-4637-4927-A2E2-CAAEE1D45E0D}">
      <dsp:nvSpPr>
        <dsp:cNvPr id="0" name=""/>
        <dsp:cNvSpPr/>
      </dsp:nvSpPr>
      <dsp:spPr>
        <a:xfrm>
          <a:off x="827246" y="1287383"/>
          <a:ext cx="9375457" cy="1103471"/>
        </a:xfrm>
        <a:prstGeom prst="roundRect">
          <a:avLst>
            <a:gd name="adj" fmla="val 10000"/>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We can reduce the number of states by limiting each servo to 90 degrees of movement. (32,768 states) </a:t>
          </a:r>
        </a:p>
      </dsp:txBody>
      <dsp:txXfrm>
        <a:off x="859566" y="1319703"/>
        <a:ext cx="7766314" cy="1038831"/>
      </dsp:txXfrm>
    </dsp:sp>
    <dsp:sp modelId="{29EA22F6-2978-41F7-A901-A44E35A8E75F}">
      <dsp:nvSpPr>
        <dsp:cNvPr id="0" name=""/>
        <dsp:cNvSpPr/>
      </dsp:nvSpPr>
      <dsp:spPr>
        <a:xfrm>
          <a:off x="1654492" y="2574766"/>
          <a:ext cx="9375457" cy="1103471"/>
        </a:xfrm>
        <a:prstGeom prst="roundRect">
          <a:avLst>
            <a:gd name="adj" fmla="val 10000"/>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If learning doesn't converge on a solution with this restriction, the servo precision can be further reduce to increments of 5 degrees (instead of the default .7). Resulting in 4,681 states.</a:t>
          </a:r>
        </a:p>
      </dsp:txBody>
      <dsp:txXfrm>
        <a:off x="1686812" y="2607086"/>
        <a:ext cx="7766314" cy="1038831"/>
      </dsp:txXfrm>
    </dsp:sp>
    <dsp:sp modelId="{1C8E74B1-30FD-4E78-9C4A-3CE84504A08E}">
      <dsp:nvSpPr>
        <dsp:cNvPr id="0" name=""/>
        <dsp:cNvSpPr/>
      </dsp:nvSpPr>
      <dsp:spPr>
        <a:xfrm>
          <a:off x="8658201" y="836799"/>
          <a:ext cx="717256" cy="717256"/>
        </a:xfrm>
        <a:prstGeom prst="downArrow">
          <a:avLst>
            <a:gd name="adj1" fmla="val 55000"/>
            <a:gd name="adj2" fmla="val 45000"/>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a:off x="8819584" y="836799"/>
        <a:ext cx="394490" cy="539735"/>
      </dsp:txXfrm>
    </dsp:sp>
    <dsp:sp modelId="{40EFFB7A-CFB5-45CA-B229-1FBDA2938470}">
      <dsp:nvSpPr>
        <dsp:cNvPr id="0" name=""/>
        <dsp:cNvSpPr/>
      </dsp:nvSpPr>
      <dsp:spPr>
        <a:xfrm>
          <a:off x="9485447" y="2116825"/>
          <a:ext cx="717256" cy="717256"/>
        </a:xfrm>
        <a:prstGeom prst="downArrow">
          <a:avLst>
            <a:gd name="adj1" fmla="val 55000"/>
            <a:gd name="adj2" fmla="val 45000"/>
          </a:avLst>
        </a:prstGeom>
        <a:solidFill>
          <a:schemeClr val="accent3">
            <a:tint val="40000"/>
            <a:alpha val="90000"/>
            <a:hueOff val="0"/>
            <a:satOff val="0"/>
            <a:lumOff val="0"/>
            <a:alphaOff val="0"/>
          </a:schemeClr>
        </a:solidFill>
        <a:ln w="22225"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a:off x="9646830" y="2116825"/>
        <a:ext cx="394490" cy="53973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8/17/2020</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8/17/2020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53</a:t>
            </a:fld>
            <a:endParaRPr lang="en-US" dirty="0"/>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8/17/2020</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8/17/2020</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8/17/2020</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8/17/2020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8/17/2020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8/17/2020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8/17/2020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8/17/2020</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8/17/2020</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adafruit.com/product/1967?gclid=EAIaIQobChMI4bSemoeO5wIVzJ-zCh3A0w-OEAQYAyABEgIFYfD_BwE"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www.adafruit.com/product/3316"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ibm.ent.box.com/s/jkzxleqk1775stk1cyt2mi4jjeq7hy1u/file/385071978673"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4800" dirty="0">
                <a:solidFill>
                  <a:schemeClr val="bg1"/>
                </a:solidFill>
              </a:rPr>
              <a:t>Reinforcement learning robot </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a:solidFill>
                  <a:srgbClr val="7CEBFF"/>
                </a:solidFill>
              </a:rPr>
              <a:t>An experiment in self-taught mobility</a:t>
            </a:r>
          </a:p>
        </p:txBody>
      </p:sp>
      <p:sp>
        <p:nvSpPr>
          <p:cNvPr id="4" name="TextBox 3">
            <a:extLst>
              <a:ext uri="{FF2B5EF4-FFF2-40B4-BE49-F238E27FC236}">
                <a16:creationId xmlns:a16="http://schemas.microsoft.com/office/drawing/2014/main" id="{A48051FD-4B69-443F-AD2B-26B4E44121E5}"/>
              </a:ext>
            </a:extLst>
          </p:cNvPr>
          <p:cNvSpPr txBox="1"/>
          <p:nvPr/>
        </p:nvSpPr>
        <p:spPr>
          <a:xfrm>
            <a:off x="9828363" y="5860211"/>
            <a:ext cx="2096219" cy="3837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rPr>
              <a:t>Gene Olafsen</a:t>
            </a:r>
          </a:p>
        </p:txBody>
      </p:sp>
      <p:sp>
        <p:nvSpPr>
          <p:cNvPr id="5" name="Ribbon: Tilted Up 4">
            <a:extLst>
              <a:ext uri="{FF2B5EF4-FFF2-40B4-BE49-F238E27FC236}">
                <a16:creationId xmlns:a16="http://schemas.microsoft.com/office/drawing/2014/main" id="{5879E85B-244D-404D-8B78-92F39643C2CD}"/>
              </a:ext>
            </a:extLst>
          </p:cNvPr>
          <p:cNvSpPr/>
          <p:nvPr/>
        </p:nvSpPr>
        <p:spPr>
          <a:xfrm>
            <a:off x="7400112" y="736034"/>
            <a:ext cx="4341961" cy="618226"/>
          </a:xfrm>
          <a:prstGeom prst="ribbon2">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a:t>
            </a: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EFA12-2427-4DE2-ACD6-9675CA2F30B9}"/>
              </a:ext>
            </a:extLst>
          </p:cNvPr>
          <p:cNvSpPr>
            <a:spLocks noGrp="1"/>
          </p:cNvSpPr>
          <p:nvPr>
            <p:ph type="title"/>
          </p:nvPr>
        </p:nvSpPr>
        <p:spPr/>
        <p:txBody>
          <a:bodyPr/>
          <a:lstStyle/>
          <a:p>
            <a:r>
              <a:rPr lang="en-US" dirty="0"/>
              <a:t>Rail system advantage</a:t>
            </a:r>
          </a:p>
        </p:txBody>
      </p:sp>
      <p:sp>
        <p:nvSpPr>
          <p:cNvPr id="3" name="Content Placeholder 2">
            <a:extLst>
              <a:ext uri="{FF2B5EF4-FFF2-40B4-BE49-F238E27FC236}">
                <a16:creationId xmlns:a16="http://schemas.microsoft.com/office/drawing/2014/main" id="{5CF1AF7C-0B68-4BA4-A189-AA675CB60A2B}"/>
              </a:ext>
            </a:extLst>
          </p:cNvPr>
          <p:cNvSpPr>
            <a:spLocks noGrp="1"/>
          </p:cNvSpPr>
          <p:nvPr>
            <p:ph idx="1"/>
          </p:nvPr>
        </p:nvSpPr>
        <p:spPr/>
        <p:txBody>
          <a:bodyPr/>
          <a:lstStyle/>
          <a:p>
            <a:pPr marL="305435" indent="-305435"/>
            <a:r>
              <a:rPr lang="en-US" sz="2400" dirty="0"/>
              <a:t>Limits movement which makes it easier to determine the reward and penalty.</a:t>
            </a:r>
          </a:p>
          <a:p>
            <a:pPr marL="305435" indent="-305435"/>
            <a:r>
              <a:rPr lang="en-US" sz="2400" dirty="0"/>
              <a:t>Locks all components of the system down for transport and demonstration.</a:t>
            </a:r>
          </a:p>
          <a:p>
            <a:pPr marL="305435" indent="-305435"/>
            <a:r>
              <a:rPr lang="en-US" sz="2400" dirty="0"/>
              <a:t>Facilitates the construction of a controlled environment.</a:t>
            </a:r>
          </a:p>
          <a:p>
            <a:pPr marL="629920" lvl="1" indent="-305435"/>
            <a:endParaRPr lang="en-US" sz="2200" dirty="0"/>
          </a:p>
        </p:txBody>
      </p:sp>
    </p:spTree>
    <p:extLst>
      <p:ext uri="{BB962C8B-B14F-4D97-AF65-F5344CB8AC3E}">
        <p14:creationId xmlns:p14="http://schemas.microsoft.com/office/powerpoint/2010/main" val="3154263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A9EFA12-2427-4DE2-ACD6-9675CA2F30B9}"/>
              </a:ext>
            </a:extLst>
          </p:cNvPr>
          <p:cNvSpPr>
            <a:spLocks noGrp="1"/>
          </p:cNvSpPr>
          <p:nvPr>
            <p:ph type="title"/>
          </p:nvPr>
        </p:nvSpPr>
        <p:spPr>
          <a:xfrm>
            <a:off x="601255" y="702156"/>
            <a:ext cx="3409783" cy="1013800"/>
          </a:xfrm>
        </p:spPr>
        <p:txBody>
          <a:bodyPr>
            <a:normAutofit/>
          </a:bodyPr>
          <a:lstStyle/>
          <a:p>
            <a:r>
              <a:rPr lang="en-US" dirty="0"/>
              <a:t>Rail Components</a:t>
            </a:r>
          </a:p>
        </p:txBody>
      </p:sp>
      <p:sp>
        <p:nvSpPr>
          <p:cNvPr id="3" name="Content Placeholder 2">
            <a:extLst>
              <a:ext uri="{FF2B5EF4-FFF2-40B4-BE49-F238E27FC236}">
                <a16:creationId xmlns:a16="http://schemas.microsoft.com/office/drawing/2014/main" id="{5CF1AF7C-0B68-4BA4-A189-AA675CB60A2B}"/>
              </a:ext>
            </a:extLst>
          </p:cNvPr>
          <p:cNvSpPr>
            <a:spLocks noGrp="1"/>
          </p:cNvSpPr>
          <p:nvPr>
            <p:ph idx="1"/>
          </p:nvPr>
        </p:nvSpPr>
        <p:spPr>
          <a:xfrm>
            <a:off x="601255" y="1964168"/>
            <a:ext cx="3409782" cy="4036582"/>
          </a:xfrm>
        </p:spPr>
        <p:txBody>
          <a:bodyPr>
            <a:normAutofit/>
          </a:bodyPr>
          <a:lstStyle/>
          <a:p>
            <a:pPr marL="305435" indent="-305435"/>
            <a:r>
              <a:rPr lang="en-US" dirty="0">
                <a:solidFill>
                  <a:schemeClr val="bg1"/>
                </a:solidFill>
              </a:rPr>
              <a:t>The rails are 300mm (about 1 foot long.) Shoebox size.</a:t>
            </a:r>
          </a:p>
          <a:p>
            <a:pPr marL="305435" indent="-305435"/>
            <a:r>
              <a:rPr lang="en-US" dirty="0">
                <a:solidFill>
                  <a:schemeClr val="bg1"/>
                </a:solidFill>
              </a:rPr>
              <a:t>There are standoffs which allow the rails to be mounted above a fixed surface.</a:t>
            </a:r>
          </a:p>
          <a:p>
            <a:pPr marL="305435" indent="-305435"/>
            <a:r>
              <a:rPr lang="en-US" dirty="0">
                <a:solidFill>
                  <a:schemeClr val="bg1"/>
                </a:solidFill>
              </a:rPr>
              <a:t>The rail 'trolley' contains bearings to reduce friction and surround the rod to limit any other axis movement.</a:t>
            </a:r>
          </a:p>
          <a:p>
            <a:pPr marL="629920" lvl="1" indent="-305435"/>
            <a:endParaRPr lang="en-US">
              <a:solidFill>
                <a:schemeClr val="bg1"/>
              </a:solidFill>
            </a:endParaRPr>
          </a:p>
        </p:txBody>
      </p:sp>
      <p:pic>
        <p:nvPicPr>
          <p:cNvPr id="4" name="Picture 4" descr="A picture containing video, wii&#10;&#10;Description generated with very high confidence">
            <a:extLst>
              <a:ext uri="{FF2B5EF4-FFF2-40B4-BE49-F238E27FC236}">
                <a16:creationId xmlns:a16="http://schemas.microsoft.com/office/drawing/2014/main" id="{5A859EFE-9133-4D94-A1CC-9EEC9689E765}"/>
              </a:ext>
            </a:extLst>
          </p:cNvPr>
          <p:cNvPicPr>
            <a:picLocks noChangeAspect="1"/>
          </p:cNvPicPr>
          <p:nvPr/>
        </p:nvPicPr>
        <p:blipFill>
          <a:blip r:embed="rId2"/>
          <a:stretch>
            <a:fillRect/>
          </a:stretch>
        </p:blipFill>
        <p:spPr>
          <a:xfrm>
            <a:off x="5682273" y="1111641"/>
            <a:ext cx="4708316" cy="4655348"/>
          </a:xfrm>
          <a:prstGeom prst="rect">
            <a:avLst/>
          </a:prstGeom>
        </p:spPr>
      </p:pic>
    </p:spTree>
    <p:extLst>
      <p:ext uri="{BB962C8B-B14F-4D97-AF65-F5344CB8AC3E}">
        <p14:creationId xmlns:p14="http://schemas.microsoft.com/office/powerpoint/2010/main" val="804023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A9EFA12-2427-4DE2-ACD6-9675CA2F30B9}"/>
              </a:ext>
            </a:extLst>
          </p:cNvPr>
          <p:cNvSpPr>
            <a:spLocks noGrp="1"/>
          </p:cNvSpPr>
          <p:nvPr>
            <p:ph type="title"/>
          </p:nvPr>
        </p:nvSpPr>
        <p:spPr>
          <a:xfrm>
            <a:off x="601255" y="702156"/>
            <a:ext cx="3409783" cy="1013800"/>
          </a:xfrm>
        </p:spPr>
        <p:txBody>
          <a:bodyPr>
            <a:normAutofit/>
          </a:bodyPr>
          <a:lstStyle/>
          <a:p>
            <a:r>
              <a:rPr lang="en-US" dirty="0"/>
              <a:t>Rail Assembly</a:t>
            </a:r>
          </a:p>
        </p:txBody>
      </p:sp>
      <p:sp>
        <p:nvSpPr>
          <p:cNvPr id="3" name="Content Placeholder 2">
            <a:extLst>
              <a:ext uri="{FF2B5EF4-FFF2-40B4-BE49-F238E27FC236}">
                <a16:creationId xmlns:a16="http://schemas.microsoft.com/office/drawing/2014/main" id="{5CF1AF7C-0B68-4BA4-A189-AA675CB60A2B}"/>
              </a:ext>
            </a:extLst>
          </p:cNvPr>
          <p:cNvSpPr>
            <a:spLocks noGrp="1"/>
          </p:cNvSpPr>
          <p:nvPr>
            <p:ph idx="1"/>
          </p:nvPr>
        </p:nvSpPr>
        <p:spPr>
          <a:xfrm>
            <a:off x="601255" y="1964168"/>
            <a:ext cx="3409782" cy="4036582"/>
          </a:xfrm>
        </p:spPr>
        <p:txBody>
          <a:bodyPr>
            <a:normAutofit/>
          </a:bodyPr>
          <a:lstStyle/>
          <a:p>
            <a:pPr marL="305435" indent="-305435"/>
            <a:endParaRPr lang="en-US">
              <a:solidFill>
                <a:schemeClr val="bg1"/>
              </a:solidFill>
            </a:endParaRPr>
          </a:p>
          <a:p>
            <a:pPr marL="629920" lvl="1" indent="-305435"/>
            <a:endParaRPr lang="en-US">
              <a:solidFill>
                <a:schemeClr val="bg1"/>
              </a:solidFill>
            </a:endParaRPr>
          </a:p>
        </p:txBody>
      </p:sp>
      <p:pic>
        <p:nvPicPr>
          <p:cNvPr id="4" name="Picture 4" descr="A picture containing air, group&#10;&#10;Description generated with very high confidence">
            <a:extLst>
              <a:ext uri="{FF2B5EF4-FFF2-40B4-BE49-F238E27FC236}">
                <a16:creationId xmlns:a16="http://schemas.microsoft.com/office/drawing/2014/main" id="{AC193E3C-286E-4574-B48B-02BBA3741273}"/>
              </a:ext>
            </a:extLst>
          </p:cNvPr>
          <p:cNvPicPr>
            <a:picLocks noChangeAspect="1"/>
          </p:cNvPicPr>
          <p:nvPr/>
        </p:nvPicPr>
        <p:blipFill>
          <a:blip r:embed="rId2"/>
          <a:stretch>
            <a:fillRect/>
          </a:stretch>
        </p:blipFill>
        <p:spPr>
          <a:xfrm>
            <a:off x="5593738" y="709074"/>
            <a:ext cx="5460480" cy="5460480"/>
          </a:xfrm>
          <a:prstGeom prst="rect">
            <a:avLst/>
          </a:prstGeom>
        </p:spPr>
      </p:pic>
    </p:spTree>
    <p:extLst>
      <p:ext uri="{BB962C8B-B14F-4D97-AF65-F5344CB8AC3E}">
        <p14:creationId xmlns:p14="http://schemas.microsoft.com/office/powerpoint/2010/main" val="2793529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7E85D-87D1-41F7-8CA4-F85E6C79B5D3}"/>
              </a:ext>
            </a:extLst>
          </p:cNvPr>
          <p:cNvSpPr>
            <a:spLocks noGrp="1"/>
          </p:cNvSpPr>
          <p:nvPr>
            <p:ph type="title"/>
          </p:nvPr>
        </p:nvSpPr>
        <p:spPr/>
        <p:txBody>
          <a:bodyPr/>
          <a:lstStyle/>
          <a:p>
            <a:r>
              <a:rPr lang="en-US"/>
              <a:t>Assembly from Overhead</a:t>
            </a:r>
          </a:p>
        </p:txBody>
      </p:sp>
      <p:sp>
        <p:nvSpPr>
          <p:cNvPr id="3" name="Content Placeholder 2">
            <a:extLst>
              <a:ext uri="{FF2B5EF4-FFF2-40B4-BE49-F238E27FC236}">
                <a16:creationId xmlns:a16="http://schemas.microsoft.com/office/drawing/2014/main" id="{6274C719-BB6D-4D00-8D59-F483835BAF12}"/>
              </a:ext>
            </a:extLst>
          </p:cNvPr>
          <p:cNvSpPr>
            <a:spLocks noGrp="1"/>
          </p:cNvSpPr>
          <p:nvPr>
            <p:ph idx="1"/>
          </p:nvPr>
        </p:nvSpPr>
        <p:spPr>
          <a:xfrm>
            <a:off x="581192" y="2180496"/>
            <a:ext cx="3768204" cy="3678303"/>
          </a:xfrm>
        </p:spPr>
        <p:txBody>
          <a:bodyPr/>
          <a:lstStyle/>
          <a:p>
            <a:pPr marL="305435" indent="-305435"/>
            <a:r>
              <a:rPr lang="en-US"/>
              <a:t>Crawler on Rails</a:t>
            </a:r>
            <a:endParaRPr lang="en-US" dirty="0"/>
          </a:p>
        </p:txBody>
      </p:sp>
      <p:pic>
        <p:nvPicPr>
          <p:cNvPr id="4" name="Picture 4" descr="A close up of a camera&#10;&#10;Description generated with high confidence">
            <a:extLst>
              <a:ext uri="{FF2B5EF4-FFF2-40B4-BE49-F238E27FC236}">
                <a16:creationId xmlns:a16="http://schemas.microsoft.com/office/drawing/2014/main" id="{A7C272DA-8995-4C4D-8BCA-6FCCDCF2FF7C}"/>
              </a:ext>
            </a:extLst>
          </p:cNvPr>
          <p:cNvPicPr>
            <a:picLocks noChangeAspect="1"/>
          </p:cNvPicPr>
          <p:nvPr/>
        </p:nvPicPr>
        <p:blipFill>
          <a:blip r:embed="rId2"/>
          <a:stretch>
            <a:fillRect/>
          </a:stretch>
        </p:blipFill>
        <p:spPr>
          <a:xfrm>
            <a:off x="4462482" y="2180064"/>
            <a:ext cx="7309788" cy="4198434"/>
          </a:xfrm>
          <a:prstGeom prst="rect">
            <a:avLst/>
          </a:prstGeom>
        </p:spPr>
      </p:pic>
    </p:spTree>
    <p:extLst>
      <p:ext uri="{BB962C8B-B14F-4D97-AF65-F5344CB8AC3E}">
        <p14:creationId xmlns:p14="http://schemas.microsoft.com/office/powerpoint/2010/main" val="1503816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A9EFA12-2427-4DE2-ACD6-9675CA2F30B9}"/>
              </a:ext>
            </a:extLst>
          </p:cNvPr>
          <p:cNvSpPr>
            <a:spLocks noGrp="1"/>
          </p:cNvSpPr>
          <p:nvPr>
            <p:ph type="title"/>
          </p:nvPr>
        </p:nvSpPr>
        <p:spPr>
          <a:xfrm>
            <a:off x="601255" y="702156"/>
            <a:ext cx="3409783" cy="1013800"/>
          </a:xfrm>
        </p:spPr>
        <p:txBody>
          <a:bodyPr>
            <a:normAutofit/>
          </a:bodyPr>
          <a:lstStyle/>
          <a:p>
            <a:r>
              <a:rPr lang="en-US" dirty="0"/>
              <a:t>Articulating appendage</a:t>
            </a:r>
          </a:p>
        </p:txBody>
      </p:sp>
      <p:sp>
        <p:nvSpPr>
          <p:cNvPr id="3" name="Content Placeholder 2">
            <a:extLst>
              <a:ext uri="{FF2B5EF4-FFF2-40B4-BE49-F238E27FC236}">
                <a16:creationId xmlns:a16="http://schemas.microsoft.com/office/drawing/2014/main" id="{5CF1AF7C-0B68-4BA4-A189-AA675CB60A2B}"/>
              </a:ext>
            </a:extLst>
          </p:cNvPr>
          <p:cNvSpPr>
            <a:spLocks noGrp="1"/>
          </p:cNvSpPr>
          <p:nvPr>
            <p:ph idx="1"/>
          </p:nvPr>
        </p:nvSpPr>
        <p:spPr>
          <a:xfrm>
            <a:off x="601255" y="1964168"/>
            <a:ext cx="3409782" cy="4036582"/>
          </a:xfrm>
        </p:spPr>
        <p:txBody>
          <a:bodyPr>
            <a:normAutofit/>
          </a:bodyPr>
          <a:lstStyle/>
          <a:p>
            <a:pPr marL="305435" indent="-305435"/>
            <a:r>
              <a:rPr lang="en-US" sz="2400" dirty="0">
                <a:solidFill>
                  <a:schemeClr val="bg1"/>
                </a:solidFill>
              </a:rPr>
              <a:t>I took inspiration from camera gimble devices.</a:t>
            </a:r>
          </a:p>
          <a:p>
            <a:pPr marL="629920" lvl="1" indent="-305435"/>
            <a:endParaRPr lang="en-US">
              <a:solidFill>
                <a:schemeClr val="bg1"/>
              </a:solidFill>
            </a:endParaRPr>
          </a:p>
        </p:txBody>
      </p:sp>
      <p:pic>
        <p:nvPicPr>
          <p:cNvPr id="4" name="Picture 4" descr="A picture containing table, small, black, yellow&#10;&#10;Description generated with very high confidence">
            <a:extLst>
              <a:ext uri="{FF2B5EF4-FFF2-40B4-BE49-F238E27FC236}">
                <a16:creationId xmlns:a16="http://schemas.microsoft.com/office/drawing/2014/main" id="{617036EA-180D-4E88-B481-4344E8FD7A28}"/>
              </a:ext>
            </a:extLst>
          </p:cNvPr>
          <p:cNvPicPr>
            <a:picLocks noChangeAspect="1"/>
          </p:cNvPicPr>
          <p:nvPr/>
        </p:nvPicPr>
        <p:blipFill>
          <a:blip r:embed="rId2"/>
          <a:stretch>
            <a:fillRect/>
          </a:stretch>
        </p:blipFill>
        <p:spPr>
          <a:xfrm>
            <a:off x="4932866" y="1111641"/>
            <a:ext cx="6207130" cy="4655348"/>
          </a:xfrm>
          <a:prstGeom prst="rect">
            <a:avLst/>
          </a:prstGeom>
        </p:spPr>
      </p:pic>
    </p:spTree>
    <p:extLst>
      <p:ext uri="{BB962C8B-B14F-4D97-AF65-F5344CB8AC3E}">
        <p14:creationId xmlns:p14="http://schemas.microsoft.com/office/powerpoint/2010/main" val="1141751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EFA12-2427-4DE2-ACD6-9675CA2F30B9}"/>
              </a:ext>
            </a:extLst>
          </p:cNvPr>
          <p:cNvSpPr>
            <a:spLocks noGrp="1"/>
          </p:cNvSpPr>
          <p:nvPr>
            <p:ph type="title"/>
          </p:nvPr>
        </p:nvSpPr>
        <p:spPr/>
        <p:txBody>
          <a:bodyPr/>
          <a:lstStyle/>
          <a:p>
            <a:r>
              <a:rPr lang="en-US" dirty="0"/>
              <a:t>Servos in motion</a:t>
            </a:r>
          </a:p>
        </p:txBody>
      </p:sp>
      <p:sp>
        <p:nvSpPr>
          <p:cNvPr id="3" name="Content Placeholder 2">
            <a:extLst>
              <a:ext uri="{FF2B5EF4-FFF2-40B4-BE49-F238E27FC236}">
                <a16:creationId xmlns:a16="http://schemas.microsoft.com/office/drawing/2014/main" id="{5CF1AF7C-0B68-4BA4-A189-AA675CB60A2B}"/>
              </a:ext>
            </a:extLst>
          </p:cNvPr>
          <p:cNvSpPr>
            <a:spLocks noGrp="1"/>
          </p:cNvSpPr>
          <p:nvPr>
            <p:ph idx="1"/>
          </p:nvPr>
        </p:nvSpPr>
        <p:spPr/>
        <p:txBody>
          <a:bodyPr/>
          <a:lstStyle/>
          <a:p>
            <a:pPr marL="305435" indent="-305435"/>
            <a:r>
              <a:rPr lang="en-US" sz="2400" dirty="0">
                <a:ea typeface="+mn-lt"/>
                <a:cs typeface="+mn-lt"/>
                <a:hlinkClick r:id="rId2"/>
              </a:rPr>
              <a:t>https://www.adafruit.com/product/1967?gclid=EAIaIQobChMI4bSemoeO5wIVzJ-zCh3A0w-OEAQYAyABEgIFYfD_BwE</a:t>
            </a:r>
            <a:endParaRPr lang="en-US" sz="2400" dirty="0">
              <a:ea typeface="+mn-lt"/>
              <a:cs typeface="+mn-lt"/>
            </a:endParaRPr>
          </a:p>
          <a:p>
            <a:pPr marL="629920" lvl="1" indent="-305435"/>
            <a:endParaRPr lang="en-US" sz="2200" dirty="0"/>
          </a:p>
        </p:txBody>
      </p:sp>
    </p:spTree>
    <p:extLst>
      <p:ext uri="{BB962C8B-B14F-4D97-AF65-F5344CB8AC3E}">
        <p14:creationId xmlns:p14="http://schemas.microsoft.com/office/powerpoint/2010/main" val="2397934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A9EFA12-2427-4DE2-ACD6-9675CA2F30B9}"/>
              </a:ext>
            </a:extLst>
          </p:cNvPr>
          <p:cNvSpPr>
            <a:spLocks noGrp="1"/>
          </p:cNvSpPr>
          <p:nvPr>
            <p:ph type="title"/>
          </p:nvPr>
        </p:nvSpPr>
        <p:spPr>
          <a:xfrm>
            <a:off x="601255" y="702156"/>
            <a:ext cx="3409783" cy="1013800"/>
          </a:xfrm>
        </p:spPr>
        <p:txBody>
          <a:bodyPr>
            <a:normAutofit/>
          </a:bodyPr>
          <a:lstStyle/>
          <a:p>
            <a:r>
              <a:rPr lang="en-US" dirty="0"/>
              <a:t>Servo Mounting brackets</a:t>
            </a:r>
          </a:p>
        </p:txBody>
      </p:sp>
      <p:sp>
        <p:nvSpPr>
          <p:cNvPr id="3" name="Content Placeholder 2">
            <a:extLst>
              <a:ext uri="{FF2B5EF4-FFF2-40B4-BE49-F238E27FC236}">
                <a16:creationId xmlns:a16="http://schemas.microsoft.com/office/drawing/2014/main" id="{5CF1AF7C-0B68-4BA4-A189-AA675CB60A2B}"/>
              </a:ext>
            </a:extLst>
          </p:cNvPr>
          <p:cNvSpPr>
            <a:spLocks noGrp="1"/>
          </p:cNvSpPr>
          <p:nvPr>
            <p:ph idx="1"/>
          </p:nvPr>
        </p:nvSpPr>
        <p:spPr>
          <a:xfrm>
            <a:off x="601255" y="1964168"/>
            <a:ext cx="3409782" cy="4036582"/>
          </a:xfrm>
        </p:spPr>
        <p:txBody>
          <a:bodyPr>
            <a:normAutofit/>
          </a:bodyPr>
          <a:lstStyle/>
          <a:p>
            <a:pPr marL="305435" indent="-305435"/>
            <a:r>
              <a:rPr lang="en-US" sz="2400" dirty="0">
                <a:solidFill>
                  <a:schemeClr val="bg1"/>
                </a:solidFill>
                <a:ea typeface="+mn-lt"/>
                <a:cs typeface="+mn-lt"/>
              </a:rPr>
              <a:t>High-quality and durable in performance.</a:t>
            </a:r>
            <a:endParaRPr lang="en-US" sz="2400">
              <a:solidFill>
                <a:schemeClr val="bg1"/>
              </a:solidFill>
            </a:endParaRPr>
          </a:p>
          <a:p>
            <a:pPr marL="305435" indent="-305435"/>
            <a:r>
              <a:rPr lang="en-US" sz="2400" dirty="0">
                <a:solidFill>
                  <a:schemeClr val="bg1"/>
                </a:solidFill>
                <a:ea typeface="+mn-lt"/>
                <a:cs typeface="+mn-lt"/>
              </a:rPr>
              <a:t>The mount bracket easily attaches to MG995 996 Metal Mechanical Robot Servo</a:t>
            </a:r>
            <a:endParaRPr lang="en-US" sz="2400" dirty="0">
              <a:solidFill>
                <a:schemeClr val="bg1"/>
              </a:solidFill>
            </a:endParaRPr>
          </a:p>
          <a:p>
            <a:pPr marL="629920" lvl="1" indent="-305435"/>
            <a:endParaRPr lang="en-US">
              <a:solidFill>
                <a:schemeClr val="bg1"/>
              </a:solidFill>
            </a:endParaRPr>
          </a:p>
        </p:txBody>
      </p:sp>
      <p:pic>
        <p:nvPicPr>
          <p:cNvPr id="4" name="Picture 4" descr="A picture containing ware, photo, man&#10;&#10;Description generated with very high confidence">
            <a:extLst>
              <a:ext uri="{FF2B5EF4-FFF2-40B4-BE49-F238E27FC236}">
                <a16:creationId xmlns:a16="http://schemas.microsoft.com/office/drawing/2014/main" id="{D01B6EF3-E417-45C8-A811-C68FACC3144E}"/>
              </a:ext>
            </a:extLst>
          </p:cNvPr>
          <p:cNvPicPr>
            <a:picLocks noChangeAspect="1"/>
          </p:cNvPicPr>
          <p:nvPr/>
        </p:nvPicPr>
        <p:blipFill>
          <a:blip r:embed="rId2"/>
          <a:stretch>
            <a:fillRect/>
          </a:stretch>
        </p:blipFill>
        <p:spPr>
          <a:xfrm>
            <a:off x="5117718" y="1111641"/>
            <a:ext cx="5837427" cy="4655348"/>
          </a:xfrm>
          <a:prstGeom prst="rect">
            <a:avLst/>
          </a:prstGeom>
        </p:spPr>
      </p:pic>
    </p:spTree>
    <p:extLst>
      <p:ext uri="{BB962C8B-B14F-4D97-AF65-F5344CB8AC3E}">
        <p14:creationId xmlns:p14="http://schemas.microsoft.com/office/powerpoint/2010/main" val="2043915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EFA12-2427-4DE2-ACD6-9675CA2F30B9}"/>
              </a:ext>
            </a:extLst>
          </p:cNvPr>
          <p:cNvSpPr>
            <a:spLocks noGrp="1"/>
          </p:cNvSpPr>
          <p:nvPr>
            <p:ph type="title"/>
          </p:nvPr>
        </p:nvSpPr>
        <p:spPr>
          <a:xfrm>
            <a:off x="581192" y="702156"/>
            <a:ext cx="11029616" cy="1013800"/>
          </a:xfrm>
        </p:spPr>
        <p:txBody>
          <a:bodyPr>
            <a:normAutofit/>
          </a:bodyPr>
          <a:lstStyle/>
          <a:p>
            <a:r>
              <a:rPr lang="en-US" dirty="0"/>
              <a:t>Appendage force sensor</a:t>
            </a:r>
          </a:p>
        </p:txBody>
      </p:sp>
      <p:sp>
        <p:nvSpPr>
          <p:cNvPr id="9" name="Rectangle 8">
            <a:extLst>
              <a:ext uri="{FF2B5EF4-FFF2-40B4-BE49-F238E27FC236}">
                <a16:creationId xmlns:a16="http://schemas.microsoft.com/office/drawing/2014/main" id="{3FE9758B-E361-4084-8D9F-729FA6C4A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small, sitting, table, laying&#10;&#10;Description generated with very high confidence">
            <a:extLst>
              <a:ext uri="{FF2B5EF4-FFF2-40B4-BE49-F238E27FC236}">
                <a16:creationId xmlns:a16="http://schemas.microsoft.com/office/drawing/2014/main" id="{20B5A2A0-8C00-4400-B85D-429BCDF4E008}"/>
              </a:ext>
            </a:extLst>
          </p:cNvPr>
          <p:cNvPicPr>
            <a:picLocks noChangeAspect="1"/>
          </p:cNvPicPr>
          <p:nvPr/>
        </p:nvPicPr>
        <p:blipFill>
          <a:blip r:embed="rId2"/>
          <a:stretch>
            <a:fillRect/>
          </a:stretch>
        </p:blipFill>
        <p:spPr>
          <a:xfrm>
            <a:off x="705675" y="2361056"/>
            <a:ext cx="4865625" cy="3649219"/>
          </a:xfrm>
          <a:prstGeom prst="rect">
            <a:avLst/>
          </a:prstGeom>
        </p:spPr>
      </p:pic>
      <p:sp>
        <p:nvSpPr>
          <p:cNvPr id="3" name="Content Placeholder 2">
            <a:extLst>
              <a:ext uri="{FF2B5EF4-FFF2-40B4-BE49-F238E27FC236}">
                <a16:creationId xmlns:a16="http://schemas.microsoft.com/office/drawing/2014/main" id="{5CF1AF7C-0B68-4BA4-A189-AA675CB60A2B}"/>
              </a:ext>
            </a:extLst>
          </p:cNvPr>
          <p:cNvSpPr>
            <a:spLocks noGrp="1"/>
          </p:cNvSpPr>
          <p:nvPr>
            <p:ph idx="1"/>
          </p:nvPr>
        </p:nvSpPr>
        <p:spPr>
          <a:xfrm>
            <a:off x="6335805" y="2180496"/>
            <a:ext cx="5275001" cy="4045683"/>
          </a:xfrm>
        </p:spPr>
        <p:txBody>
          <a:bodyPr>
            <a:normAutofit/>
          </a:bodyPr>
          <a:lstStyle/>
          <a:p>
            <a:pPr marL="305435" indent="-305435"/>
            <a:r>
              <a:rPr lang="en-US" sz="2400" dirty="0"/>
              <a:t>In initial discussions with Scott we identified the need for the robot to be rewarded when the appendage touched the ground.</a:t>
            </a:r>
          </a:p>
          <a:p>
            <a:pPr marL="305435" indent="-305435"/>
            <a:r>
              <a:rPr lang="en-US" sz="2400" dirty="0"/>
              <a:t>We will include a force sensor on the end of the 'foot'.</a:t>
            </a:r>
          </a:p>
          <a:p>
            <a:pPr marL="629920" lvl="1" indent="-305435"/>
            <a:endParaRPr lang="en-US"/>
          </a:p>
        </p:txBody>
      </p:sp>
    </p:spTree>
    <p:extLst>
      <p:ext uri="{BB962C8B-B14F-4D97-AF65-F5344CB8AC3E}">
        <p14:creationId xmlns:p14="http://schemas.microsoft.com/office/powerpoint/2010/main" val="632992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EFA12-2427-4DE2-ACD6-9675CA2F30B9}"/>
              </a:ext>
            </a:extLst>
          </p:cNvPr>
          <p:cNvSpPr>
            <a:spLocks noGrp="1"/>
          </p:cNvSpPr>
          <p:nvPr>
            <p:ph type="title"/>
          </p:nvPr>
        </p:nvSpPr>
        <p:spPr/>
        <p:txBody>
          <a:bodyPr/>
          <a:lstStyle/>
          <a:p>
            <a:r>
              <a:rPr lang="en-US" dirty="0"/>
              <a:t>Variable resistor</a:t>
            </a:r>
          </a:p>
        </p:txBody>
      </p:sp>
      <p:sp>
        <p:nvSpPr>
          <p:cNvPr id="3" name="Content Placeholder 2">
            <a:extLst>
              <a:ext uri="{FF2B5EF4-FFF2-40B4-BE49-F238E27FC236}">
                <a16:creationId xmlns:a16="http://schemas.microsoft.com/office/drawing/2014/main" id="{5CF1AF7C-0B68-4BA4-A189-AA675CB60A2B}"/>
              </a:ext>
            </a:extLst>
          </p:cNvPr>
          <p:cNvSpPr>
            <a:spLocks noGrp="1"/>
          </p:cNvSpPr>
          <p:nvPr>
            <p:ph idx="1"/>
          </p:nvPr>
        </p:nvSpPr>
        <p:spPr>
          <a:xfrm>
            <a:off x="581192" y="2180496"/>
            <a:ext cx="3812182" cy="3678303"/>
          </a:xfrm>
        </p:spPr>
        <p:txBody>
          <a:bodyPr/>
          <a:lstStyle/>
          <a:p>
            <a:pPr marL="305435" indent="-305435"/>
            <a:r>
              <a:rPr lang="en-US" sz="2400" dirty="0">
                <a:ea typeface="+mn-lt"/>
                <a:cs typeface="+mn-lt"/>
              </a:rPr>
              <a:t>FSR's are basically a resistor that changes its resistive value (in ohms Ω) depending on how much its pressed.</a:t>
            </a:r>
            <a:endParaRPr lang="en-US" sz="2400" dirty="0"/>
          </a:p>
          <a:p>
            <a:pPr marL="305435" indent="-305435"/>
            <a:r>
              <a:rPr lang="en-US" sz="2400" dirty="0"/>
              <a:t>This will be the reward sensor.</a:t>
            </a:r>
          </a:p>
          <a:p>
            <a:pPr marL="629920" lvl="1" indent="-305435"/>
            <a:endParaRPr lang="en-US" sz="2200" dirty="0"/>
          </a:p>
        </p:txBody>
      </p:sp>
      <p:pic>
        <p:nvPicPr>
          <p:cNvPr id="4" name="Picture 4" descr="A picture containing indoor, sitting, table, white&#10;&#10;Description generated with very high confidence">
            <a:extLst>
              <a:ext uri="{FF2B5EF4-FFF2-40B4-BE49-F238E27FC236}">
                <a16:creationId xmlns:a16="http://schemas.microsoft.com/office/drawing/2014/main" id="{B29FADC1-3697-4650-AEDD-A9E890902993}"/>
              </a:ext>
            </a:extLst>
          </p:cNvPr>
          <p:cNvPicPr>
            <a:picLocks noChangeAspect="1"/>
          </p:cNvPicPr>
          <p:nvPr/>
        </p:nvPicPr>
        <p:blipFill>
          <a:blip r:embed="rId2"/>
          <a:stretch>
            <a:fillRect/>
          </a:stretch>
        </p:blipFill>
        <p:spPr>
          <a:xfrm>
            <a:off x="4551872" y="2356461"/>
            <a:ext cx="4094671" cy="3079606"/>
          </a:xfrm>
          <a:prstGeom prst="rect">
            <a:avLst/>
          </a:prstGeom>
        </p:spPr>
      </p:pic>
      <p:pic>
        <p:nvPicPr>
          <p:cNvPr id="6" name="Picture 6" descr="A close up of a building&#10;&#10;Description generated with high confidence">
            <a:extLst>
              <a:ext uri="{FF2B5EF4-FFF2-40B4-BE49-F238E27FC236}">
                <a16:creationId xmlns:a16="http://schemas.microsoft.com/office/drawing/2014/main" id="{F82EF576-1CE0-4C76-9B31-2C2ABD4F52C3}"/>
              </a:ext>
            </a:extLst>
          </p:cNvPr>
          <p:cNvPicPr>
            <a:picLocks noChangeAspect="1"/>
          </p:cNvPicPr>
          <p:nvPr/>
        </p:nvPicPr>
        <p:blipFill>
          <a:blip r:embed="rId3"/>
          <a:stretch>
            <a:fillRect/>
          </a:stretch>
        </p:blipFill>
        <p:spPr>
          <a:xfrm>
            <a:off x="7010401" y="3422196"/>
            <a:ext cx="4770407" cy="2989721"/>
          </a:xfrm>
          <a:prstGeom prst="rect">
            <a:avLst/>
          </a:prstGeom>
        </p:spPr>
      </p:pic>
    </p:spTree>
    <p:extLst>
      <p:ext uri="{BB962C8B-B14F-4D97-AF65-F5344CB8AC3E}">
        <p14:creationId xmlns:p14="http://schemas.microsoft.com/office/powerpoint/2010/main" val="30200344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EFA12-2427-4DE2-ACD6-9675CA2F30B9}"/>
              </a:ext>
            </a:extLst>
          </p:cNvPr>
          <p:cNvSpPr>
            <a:spLocks noGrp="1"/>
          </p:cNvSpPr>
          <p:nvPr>
            <p:ph type="title"/>
          </p:nvPr>
        </p:nvSpPr>
        <p:spPr/>
        <p:txBody>
          <a:bodyPr/>
          <a:lstStyle/>
          <a:p>
            <a:r>
              <a:rPr lang="en-US" dirty="0"/>
              <a:t>servos</a:t>
            </a:r>
          </a:p>
        </p:txBody>
      </p:sp>
      <p:sp>
        <p:nvSpPr>
          <p:cNvPr id="3" name="Content Placeholder 2">
            <a:extLst>
              <a:ext uri="{FF2B5EF4-FFF2-40B4-BE49-F238E27FC236}">
                <a16:creationId xmlns:a16="http://schemas.microsoft.com/office/drawing/2014/main" id="{5CF1AF7C-0B68-4BA4-A189-AA675CB60A2B}"/>
              </a:ext>
            </a:extLst>
          </p:cNvPr>
          <p:cNvSpPr>
            <a:spLocks noGrp="1"/>
          </p:cNvSpPr>
          <p:nvPr>
            <p:ph idx="1"/>
          </p:nvPr>
        </p:nvSpPr>
        <p:spPr>
          <a:xfrm>
            <a:off x="581192" y="2180496"/>
            <a:ext cx="4358521" cy="4354038"/>
          </a:xfrm>
        </p:spPr>
        <p:txBody>
          <a:bodyPr>
            <a:normAutofit fontScale="92500"/>
          </a:bodyPr>
          <a:lstStyle/>
          <a:p>
            <a:pPr marL="305435" indent="-305435"/>
            <a:r>
              <a:rPr lang="en-US" sz="2400">
                <a:ea typeface="+mn-lt"/>
                <a:cs typeface="+mn-lt"/>
              </a:rPr>
              <a:t>The servo can rotate approximately 180 degrees (90 in each direction).</a:t>
            </a:r>
            <a:endParaRPr lang="en-US" sz="2400" dirty="0">
              <a:ea typeface="+mn-lt"/>
              <a:cs typeface="+mn-lt"/>
            </a:endParaRPr>
          </a:p>
          <a:p>
            <a:pPr marL="305435" indent="-305435"/>
            <a:r>
              <a:rPr lang="en-US" sz="2400"/>
              <a:t>Wired with a decoupling capacitor. </a:t>
            </a:r>
            <a:endParaRPr lang="en-US" sz="2400" dirty="0">
              <a:ea typeface="+mn-lt"/>
              <a:cs typeface="+mn-lt"/>
            </a:endParaRPr>
          </a:p>
          <a:p>
            <a:pPr marL="305435" indent="-305435"/>
            <a:r>
              <a:rPr lang="en-US" sz="2400">
                <a:ea typeface="+mn-lt"/>
                <a:cs typeface="+mn-lt"/>
              </a:rPr>
              <a:t>Adding a decoupling capacitor allows some of the instantaneous current to come from the capacitor during servo startup instead of the power line, thus keeping the power line glitch free.</a:t>
            </a:r>
          </a:p>
          <a:p>
            <a:pPr marL="629920" lvl="1" indent="-305435"/>
            <a:endParaRPr lang="en-US" sz="2200" dirty="0"/>
          </a:p>
        </p:txBody>
      </p:sp>
      <p:pic>
        <p:nvPicPr>
          <p:cNvPr id="4" name="Picture 4" descr="A picture containing cable, small, table&#10;&#10;Description generated with very high confidence">
            <a:extLst>
              <a:ext uri="{FF2B5EF4-FFF2-40B4-BE49-F238E27FC236}">
                <a16:creationId xmlns:a16="http://schemas.microsoft.com/office/drawing/2014/main" id="{42FC375D-7C5F-404E-AD12-68FFD47DD46C}"/>
              </a:ext>
            </a:extLst>
          </p:cNvPr>
          <p:cNvPicPr>
            <a:picLocks noChangeAspect="1"/>
          </p:cNvPicPr>
          <p:nvPr/>
        </p:nvPicPr>
        <p:blipFill>
          <a:blip r:embed="rId2"/>
          <a:stretch>
            <a:fillRect/>
          </a:stretch>
        </p:blipFill>
        <p:spPr>
          <a:xfrm>
            <a:off x="4997569" y="2083290"/>
            <a:ext cx="3792747" cy="2835191"/>
          </a:xfrm>
          <a:prstGeom prst="rect">
            <a:avLst/>
          </a:prstGeom>
        </p:spPr>
      </p:pic>
      <p:pic>
        <p:nvPicPr>
          <p:cNvPr id="5" name="Picture 5" descr="A screenshot of a cell phone&#10;&#10;Description generated with very high confidence">
            <a:extLst>
              <a:ext uri="{FF2B5EF4-FFF2-40B4-BE49-F238E27FC236}">
                <a16:creationId xmlns:a16="http://schemas.microsoft.com/office/drawing/2014/main" id="{51888DAE-52B6-4213-AF42-0CA68B928E1A}"/>
              </a:ext>
            </a:extLst>
          </p:cNvPr>
          <p:cNvPicPr>
            <a:picLocks noChangeAspect="1"/>
          </p:cNvPicPr>
          <p:nvPr/>
        </p:nvPicPr>
        <p:blipFill rotWithShape="1">
          <a:blip r:embed="rId3"/>
          <a:srcRect l="67364" t="15000" r="209" b="24286"/>
          <a:stretch/>
        </p:blipFill>
        <p:spPr>
          <a:xfrm>
            <a:off x="8534400" y="2902629"/>
            <a:ext cx="3090202" cy="3371892"/>
          </a:xfrm>
          <a:prstGeom prst="rect">
            <a:avLst/>
          </a:prstGeom>
        </p:spPr>
      </p:pic>
    </p:spTree>
    <p:extLst>
      <p:ext uri="{BB962C8B-B14F-4D97-AF65-F5344CB8AC3E}">
        <p14:creationId xmlns:p14="http://schemas.microsoft.com/office/powerpoint/2010/main" val="4089894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78EB5-7CEE-429F-851F-7DE92C4F1386}"/>
              </a:ext>
            </a:extLst>
          </p:cNvPr>
          <p:cNvSpPr>
            <a:spLocks noGrp="1"/>
          </p:cNvSpPr>
          <p:nvPr>
            <p:ph type="title"/>
          </p:nvPr>
        </p:nvSpPr>
        <p:spPr/>
        <p:txBody>
          <a:bodyPr/>
          <a:lstStyle/>
          <a:p>
            <a:r>
              <a:rPr lang="en-US"/>
              <a:t>introduction</a:t>
            </a:r>
          </a:p>
        </p:txBody>
      </p:sp>
      <p:sp>
        <p:nvSpPr>
          <p:cNvPr id="3" name="Content Placeholder 2">
            <a:extLst>
              <a:ext uri="{FF2B5EF4-FFF2-40B4-BE49-F238E27FC236}">
                <a16:creationId xmlns:a16="http://schemas.microsoft.com/office/drawing/2014/main" id="{5F63158E-2AD3-4F8B-BBB0-D0117D82D2B2}"/>
              </a:ext>
            </a:extLst>
          </p:cNvPr>
          <p:cNvSpPr>
            <a:spLocks noGrp="1"/>
          </p:cNvSpPr>
          <p:nvPr>
            <p:ph idx="1"/>
          </p:nvPr>
        </p:nvSpPr>
        <p:spPr/>
        <p:txBody>
          <a:bodyPr>
            <a:normAutofit/>
          </a:bodyPr>
          <a:lstStyle/>
          <a:p>
            <a:pPr marL="305435" indent="-305435"/>
            <a:r>
              <a:rPr lang="en-US" sz="2400"/>
              <a:t>This project will construct both a self-contained training environment and robot with an articulated appendage with which the robot will learn to use to move in a specific direction.</a:t>
            </a:r>
          </a:p>
          <a:p>
            <a:pPr marL="305435" indent="-305435"/>
            <a:r>
              <a:rPr lang="en-US" sz="2400"/>
              <a:t>The system will employ software that will utilize a reward to teach the robot which actions result in movement in the desired direction.</a:t>
            </a:r>
            <a:endParaRPr lang="en-US" sz="2400" dirty="0"/>
          </a:p>
        </p:txBody>
      </p:sp>
    </p:spTree>
    <p:extLst>
      <p:ext uri="{BB962C8B-B14F-4D97-AF65-F5344CB8AC3E}">
        <p14:creationId xmlns:p14="http://schemas.microsoft.com/office/powerpoint/2010/main" val="976156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5">
            <a:extLst>
              <a:ext uri="{FF2B5EF4-FFF2-40B4-BE49-F238E27FC236}">
                <a16:creationId xmlns:a16="http://schemas.microsoft.com/office/drawing/2014/main" id="{3AB084A1-F3A2-4BF8-BB6A-E677B5BD77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1"/>
            <a:ext cx="12191999"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7">
            <a:extLst>
              <a:ext uri="{FF2B5EF4-FFF2-40B4-BE49-F238E27FC236}">
                <a16:creationId xmlns:a16="http://schemas.microsoft.com/office/drawing/2014/main" id="{1E0965C0-22E8-4A47-9A17-4E6078D00D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38174"/>
            <a:ext cx="3705323" cy="576262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A9EFA12-2427-4DE2-ACD6-9675CA2F30B9}"/>
              </a:ext>
            </a:extLst>
          </p:cNvPr>
          <p:cNvSpPr>
            <a:spLocks noGrp="1"/>
          </p:cNvSpPr>
          <p:nvPr>
            <p:ph type="title"/>
          </p:nvPr>
        </p:nvSpPr>
        <p:spPr>
          <a:xfrm>
            <a:off x="803189" y="1209184"/>
            <a:ext cx="3089189" cy="4734416"/>
          </a:xfrm>
        </p:spPr>
        <p:txBody>
          <a:bodyPr anchor="ctr">
            <a:normAutofit/>
          </a:bodyPr>
          <a:lstStyle/>
          <a:p>
            <a:r>
              <a:rPr lang="en-US"/>
              <a:t>Power supply</a:t>
            </a:r>
            <a:endParaRPr lang="en-US" dirty="0"/>
          </a:p>
        </p:txBody>
      </p:sp>
      <p:sp>
        <p:nvSpPr>
          <p:cNvPr id="15" name="Rectangle 19">
            <a:extLst>
              <a:ext uri="{FF2B5EF4-FFF2-40B4-BE49-F238E27FC236}">
                <a16:creationId xmlns:a16="http://schemas.microsoft.com/office/drawing/2014/main" id="{03D63C01-EC27-44CF-85D4-0C65696F1D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7B57BCC7-232D-4B6C-920B-D0696A3C8B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78E8CD9E-3CE2-487B-AA8E-6E386CD19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4" descr="A picture containing table, indoor, sitting, desk&#10;&#10;Description generated with very high confidence">
            <a:extLst>
              <a:ext uri="{FF2B5EF4-FFF2-40B4-BE49-F238E27FC236}">
                <a16:creationId xmlns:a16="http://schemas.microsoft.com/office/drawing/2014/main" id="{253C8795-7A80-49D6-BE03-AB0133EB993E}"/>
              </a:ext>
            </a:extLst>
          </p:cNvPr>
          <p:cNvPicPr>
            <a:picLocks noChangeAspect="1"/>
          </p:cNvPicPr>
          <p:nvPr/>
        </p:nvPicPr>
        <p:blipFill>
          <a:blip r:embed="rId2"/>
          <a:stretch>
            <a:fillRect/>
          </a:stretch>
        </p:blipFill>
        <p:spPr>
          <a:xfrm>
            <a:off x="4636776" y="780711"/>
            <a:ext cx="2889968" cy="2167476"/>
          </a:xfrm>
          <a:prstGeom prst="rect">
            <a:avLst/>
          </a:prstGeom>
        </p:spPr>
      </p:pic>
      <p:sp>
        <p:nvSpPr>
          <p:cNvPr id="26" name="Rectangle 25">
            <a:extLst>
              <a:ext uri="{FF2B5EF4-FFF2-40B4-BE49-F238E27FC236}">
                <a16:creationId xmlns:a16="http://schemas.microsoft.com/office/drawing/2014/main" id="{E8F42A1F-0F67-4856-AEB3-D2AC390D2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1923" y="654222"/>
            <a:ext cx="3702878" cy="243784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circuit board&#10;&#10;Description generated with very high confidence">
            <a:extLst>
              <a:ext uri="{FF2B5EF4-FFF2-40B4-BE49-F238E27FC236}">
                <a16:creationId xmlns:a16="http://schemas.microsoft.com/office/drawing/2014/main" id="{9B2F6917-D30A-463A-92C6-76B51F1B25A1}"/>
              </a:ext>
            </a:extLst>
          </p:cNvPr>
          <p:cNvPicPr>
            <a:picLocks noChangeAspect="1"/>
          </p:cNvPicPr>
          <p:nvPr/>
        </p:nvPicPr>
        <p:blipFill>
          <a:blip r:embed="rId3"/>
          <a:stretch>
            <a:fillRect/>
          </a:stretch>
        </p:blipFill>
        <p:spPr>
          <a:xfrm>
            <a:off x="8358098" y="798102"/>
            <a:ext cx="3061899" cy="2150084"/>
          </a:xfrm>
          <a:prstGeom prst="rect">
            <a:avLst/>
          </a:prstGeom>
        </p:spPr>
      </p:pic>
      <p:sp>
        <p:nvSpPr>
          <p:cNvPr id="28" name="Rectangle 27">
            <a:extLst>
              <a:ext uri="{FF2B5EF4-FFF2-40B4-BE49-F238E27FC236}">
                <a16:creationId xmlns:a16="http://schemas.microsoft.com/office/drawing/2014/main" id="{E18DC9CC-CE0B-48A6-8164-0D10E9E6CE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6239" y="654222"/>
            <a:ext cx="3702878" cy="243784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CF1AF7C-0B68-4BA4-A189-AA675CB60A2B}"/>
              </a:ext>
            </a:extLst>
          </p:cNvPr>
          <p:cNvSpPr>
            <a:spLocks noGrp="1"/>
          </p:cNvSpPr>
          <p:nvPr>
            <p:ph idx="1"/>
          </p:nvPr>
        </p:nvSpPr>
        <p:spPr>
          <a:xfrm>
            <a:off x="4561870" y="3425295"/>
            <a:ext cx="6864154" cy="2800477"/>
          </a:xfrm>
        </p:spPr>
        <p:txBody>
          <a:bodyPr>
            <a:normAutofit/>
          </a:bodyPr>
          <a:lstStyle/>
          <a:p>
            <a:pPr marL="305435" indent="-305435"/>
            <a:r>
              <a:rPr lang="en-US" dirty="0"/>
              <a:t>The system will be powered from wall power so that when in 'learning mode' the system can run continuously unattended.</a:t>
            </a:r>
          </a:p>
          <a:p>
            <a:pPr marL="305435" indent="-305435"/>
            <a:r>
              <a:rPr lang="en-US" dirty="0"/>
              <a:t>One power supply will be used to power the Raspberry Pi and another regulated power supply will be used for the motors.</a:t>
            </a:r>
          </a:p>
          <a:p>
            <a:pPr marL="305435" indent="-305435"/>
            <a:r>
              <a:rPr lang="en-US" dirty="0"/>
              <a:t>AC supplies are specified because the training time is unknown and battery power may not last long enough.</a:t>
            </a:r>
          </a:p>
          <a:p>
            <a:pPr marL="629920" lvl="1" indent="-305435"/>
            <a:endParaRPr lang="en-US"/>
          </a:p>
        </p:txBody>
      </p:sp>
    </p:spTree>
    <p:extLst>
      <p:ext uri="{BB962C8B-B14F-4D97-AF65-F5344CB8AC3E}">
        <p14:creationId xmlns:p14="http://schemas.microsoft.com/office/powerpoint/2010/main" val="31975310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5CB481D-E6B5-4DA2-9178-6DE77AB5C9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0D31C1-7893-4ED4-8FD0-BD6ADEE0753F}"/>
              </a:ext>
            </a:extLst>
          </p:cNvPr>
          <p:cNvSpPr>
            <a:spLocks noGrp="1"/>
          </p:cNvSpPr>
          <p:nvPr>
            <p:ph type="title"/>
          </p:nvPr>
        </p:nvSpPr>
        <p:spPr>
          <a:xfrm>
            <a:off x="4382724" y="702156"/>
            <a:ext cx="7225075" cy="1013800"/>
          </a:xfrm>
        </p:spPr>
        <p:txBody>
          <a:bodyPr>
            <a:normAutofit/>
          </a:bodyPr>
          <a:lstStyle/>
          <a:p>
            <a:r>
              <a:rPr lang="en-US">
                <a:solidFill>
                  <a:schemeClr val="accent1"/>
                </a:solidFill>
              </a:rPr>
              <a:t>How to detect movement?</a:t>
            </a:r>
          </a:p>
        </p:txBody>
      </p:sp>
      <p:grpSp>
        <p:nvGrpSpPr>
          <p:cNvPr id="11" name="Group 10">
            <a:extLst>
              <a:ext uri="{FF2B5EF4-FFF2-40B4-BE49-F238E27FC236}">
                <a16:creationId xmlns:a16="http://schemas.microsoft.com/office/drawing/2014/main" id="{6277250E-AC94-4AE1-B264-401790964E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2" name="Rectangle 11">
              <a:extLst>
                <a:ext uri="{FF2B5EF4-FFF2-40B4-BE49-F238E27FC236}">
                  <a16:creationId xmlns:a16="http://schemas.microsoft.com/office/drawing/2014/main" id="{7EEC8A17-C370-4333-8546-E2AEDB9CE0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969D8784-71D8-4FB0-887B-FB5192AFFE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08FF2EEA-3DC8-41E5-8A32-96F598118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pic>
        <p:nvPicPr>
          <p:cNvPr id="4" name="Picture 4" descr="A circuit board&#10;&#10;Description generated with very high confidence">
            <a:extLst>
              <a:ext uri="{FF2B5EF4-FFF2-40B4-BE49-F238E27FC236}">
                <a16:creationId xmlns:a16="http://schemas.microsoft.com/office/drawing/2014/main" id="{67D1A43B-1561-4CCB-9841-10E508231C61}"/>
              </a:ext>
            </a:extLst>
          </p:cNvPr>
          <p:cNvPicPr>
            <a:picLocks noChangeAspect="1"/>
          </p:cNvPicPr>
          <p:nvPr/>
        </p:nvPicPr>
        <p:blipFill rotWithShape="1">
          <a:blip r:embed="rId2"/>
          <a:srcRect l="24946" r="27225"/>
          <a:stretch/>
        </p:blipFill>
        <p:spPr>
          <a:xfrm>
            <a:off x="448732" y="600075"/>
            <a:ext cx="3683001" cy="5775325"/>
          </a:xfrm>
          <a:prstGeom prst="rect">
            <a:avLst/>
          </a:prstGeom>
        </p:spPr>
      </p:pic>
      <p:sp>
        <p:nvSpPr>
          <p:cNvPr id="3" name="Content Placeholder 2">
            <a:extLst>
              <a:ext uri="{FF2B5EF4-FFF2-40B4-BE49-F238E27FC236}">
                <a16:creationId xmlns:a16="http://schemas.microsoft.com/office/drawing/2014/main" id="{13D84EA8-A77A-42AE-B3AB-DD664DD58F80}"/>
              </a:ext>
            </a:extLst>
          </p:cNvPr>
          <p:cNvSpPr>
            <a:spLocks noGrp="1"/>
          </p:cNvSpPr>
          <p:nvPr>
            <p:ph idx="1"/>
          </p:nvPr>
        </p:nvSpPr>
        <p:spPr>
          <a:xfrm>
            <a:off x="4382726" y="1896533"/>
            <a:ext cx="7225074" cy="3962266"/>
          </a:xfrm>
        </p:spPr>
        <p:txBody>
          <a:bodyPr>
            <a:normAutofit/>
          </a:bodyPr>
          <a:lstStyle/>
          <a:p>
            <a:pPr marL="305435" indent="-305435"/>
            <a:r>
              <a:rPr lang="en-US" sz="2400" dirty="0"/>
              <a:t>The robot is constrained to move along a track. A force sensor can be used to detect when the appendage has touched the 'ground'.</a:t>
            </a:r>
          </a:p>
          <a:p>
            <a:pPr marL="305435" indent="-305435"/>
            <a:r>
              <a:rPr lang="en-US" sz="2400" dirty="0"/>
              <a:t>A Time of Flight Distance Sensor can be used to detect robot movement.</a:t>
            </a:r>
          </a:p>
        </p:txBody>
      </p:sp>
    </p:spTree>
    <p:extLst>
      <p:ext uri="{BB962C8B-B14F-4D97-AF65-F5344CB8AC3E}">
        <p14:creationId xmlns:p14="http://schemas.microsoft.com/office/powerpoint/2010/main" val="14716812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43B90-FB62-44C0-80A0-4CB0A39F9247}"/>
              </a:ext>
            </a:extLst>
          </p:cNvPr>
          <p:cNvSpPr>
            <a:spLocks noGrp="1"/>
          </p:cNvSpPr>
          <p:nvPr>
            <p:ph type="title"/>
          </p:nvPr>
        </p:nvSpPr>
        <p:spPr/>
        <p:txBody>
          <a:bodyPr/>
          <a:lstStyle/>
          <a:p>
            <a:r>
              <a:rPr lang="en-US"/>
              <a:t>Computer, breakout and display panel</a:t>
            </a:r>
          </a:p>
        </p:txBody>
      </p:sp>
      <p:pic>
        <p:nvPicPr>
          <p:cNvPr id="4" name="Picture 4" descr="A circuit board&#10;&#10;Description generated with very high confidence">
            <a:extLst>
              <a:ext uri="{FF2B5EF4-FFF2-40B4-BE49-F238E27FC236}">
                <a16:creationId xmlns:a16="http://schemas.microsoft.com/office/drawing/2014/main" id="{A1A12E59-9DBE-491C-AA90-89AC0C27CCDD}"/>
              </a:ext>
            </a:extLst>
          </p:cNvPr>
          <p:cNvPicPr>
            <a:picLocks noChangeAspect="1"/>
          </p:cNvPicPr>
          <p:nvPr/>
        </p:nvPicPr>
        <p:blipFill>
          <a:blip r:embed="rId2"/>
          <a:stretch>
            <a:fillRect/>
          </a:stretch>
        </p:blipFill>
        <p:spPr>
          <a:xfrm>
            <a:off x="3198460" y="2180064"/>
            <a:ext cx="8573591" cy="4031166"/>
          </a:xfrm>
          <a:prstGeom prst="rect">
            <a:avLst/>
          </a:prstGeom>
        </p:spPr>
      </p:pic>
      <p:sp>
        <p:nvSpPr>
          <p:cNvPr id="6" name="Content Placeholder 5">
            <a:extLst>
              <a:ext uri="{FF2B5EF4-FFF2-40B4-BE49-F238E27FC236}">
                <a16:creationId xmlns:a16="http://schemas.microsoft.com/office/drawing/2014/main" id="{18C25807-8E26-41ED-9A03-07AAD01B24D1}"/>
              </a:ext>
            </a:extLst>
          </p:cNvPr>
          <p:cNvSpPr>
            <a:spLocks noGrp="1"/>
          </p:cNvSpPr>
          <p:nvPr>
            <p:ph idx="1"/>
          </p:nvPr>
        </p:nvSpPr>
        <p:spPr>
          <a:xfrm>
            <a:off x="581192" y="2180496"/>
            <a:ext cx="2629030" cy="3910620"/>
          </a:xfrm>
        </p:spPr>
        <p:txBody>
          <a:bodyPr/>
          <a:lstStyle/>
          <a:p>
            <a:pPr marL="305435" indent="-305435"/>
            <a:r>
              <a:rPr lang="en-US"/>
              <a:t>OLED Bitmap Display</a:t>
            </a:r>
          </a:p>
          <a:p>
            <a:pPr marL="305435" indent="-305435"/>
            <a:r>
              <a:rPr lang="en-US"/>
              <a:t>Breadboard</a:t>
            </a:r>
          </a:p>
          <a:p>
            <a:pPr marL="305435" indent="-305435"/>
            <a:r>
              <a:rPr lang="en-US"/>
              <a:t>Raspberry Pi 4</a:t>
            </a:r>
            <a:endParaRPr lang="en-US" dirty="0"/>
          </a:p>
        </p:txBody>
      </p:sp>
    </p:spTree>
    <p:extLst>
      <p:ext uri="{BB962C8B-B14F-4D97-AF65-F5344CB8AC3E}">
        <p14:creationId xmlns:p14="http://schemas.microsoft.com/office/powerpoint/2010/main" val="29005022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3D67D-FE2F-4FDC-8632-DC9B18C590B7}"/>
              </a:ext>
            </a:extLst>
          </p:cNvPr>
          <p:cNvSpPr>
            <a:spLocks noGrp="1"/>
          </p:cNvSpPr>
          <p:nvPr>
            <p:ph type="title"/>
          </p:nvPr>
        </p:nvSpPr>
        <p:spPr/>
        <p:txBody>
          <a:bodyPr/>
          <a:lstStyle/>
          <a:p>
            <a:r>
              <a:rPr lang="en-US"/>
              <a:t>Time of flight sensor demonstration</a:t>
            </a:r>
          </a:p>
        </p:txBody>
      </p:sp>
      <p:sp>
        <p:nvSpPr>
          <p:cNvPr id="3" name="Content Placeholder 2">
            <a:extLst>
              <a:ext uri="{FF2B5EF4-FFF2-40B4-BE49-F238E27FC236}">
                <a16:creationId xmlns:a16="http://schemas.microsoft.com/office/drawing/2014/main" id="{A38B442B-6722-430A-BDED-EBEA8C29BDED}"/>
              </a:ext>
            </a:extLst>
          </p:cNvPr>
          <p:cNvSpPr>
            <a:spLocks noGrp="1"/>
          </p:cNvSpPr>
          <p:nvPr>
            <p:ph idx="1"/>
          </p:nvPr>
        </p:nvSpPr>
        <p:spPr/>
        <p:txBody>
          <a:bodyPr/>
          <a:lstStyle/>
          <a:p>
            <a:pPr marL="305435" indent="-305435"/>
            <a:r>
              <a:rPr lang="en-US" sz="2400" dirty="0">
                <a:ea typeface="+mn-lt"/>
                <a:cs typeface="+mn-lt"/>
                <a:hlinkClick r:id="rId2"/>
              </a:rPr>
              <a:t>https://www.adafruit.com/product/3316</a:t>
            </a:r>
          </a:p>
          <a:p>
            <a:pPr marL="305435" indent="-305435"/>
            <a:r>
              <a:rPr lang="en-US" sz="2400" dirty="0"/>
              <a:t>The sensor contains a very tiny laser source, and a matching sensor. </a:t>
            </a:r>
          </a:p>
          <a:p>
            <a:pPr marL="305435" indent="-305435"/>
            <a:r>
              <a:rPr lang="en-US" sz="2400" dirty="0"/>
              <a:t>The VL6180X can detect the "time of flight", or how long the laser light has taken to bounce back to the sensor. S</a:t>
            </a:r>
          </a:p>
          <a:p>
            <a:pPr marL="305435" indent="-305435"/>
            <a:r>
              <a:rPr lang="en-US" sz="2400" dirty="0"/>
              <a:t>Since it uses a very narrow light source, it is good for determining distance of only the surface directly in front of it.</a:t>
            </a:r>
            <a:endParaRPr lang="en-US" dirty="0"/>
          </a:p>
        </p:txBody>
      </p:sp>
    </p:spTree>
    <p:extLst>
      <p:ext uri="{BB962C8B-B14F-4D97-AF65-F5344CB8AC3E}">
        <p14:creationId xmlns:p14="http://schemas.microsoft.com/office/powerpoint/2010/main" val="31099648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A9EFA12-2427-4DE2-ACD6-9675CA2F30B9}"/>
              </a:ext>
            </a:extLst>
          </p:cNvPr>
          <p:cNvSpPr>
            <a:spLocks noGrp="1"/>
          </p:cNvSpPr>
          <p:nvPr>
            <p:ph type="title"/>
          </p:nvPr>
        </p:nvSpPr>
        <p:spPr>
          <a:xfrm>
            <a:off x="601255" y="702156"/>
            <a:ext cx="3409783" cy="1013800"/>
          </a:xfrm>
        </p:spPr>
        <p:txBody>
          <a:bodyPr>
            <a:normAutofit/>
          </a:bodyPr>
          <a:lstStyle/>
          <a:p>
            <a:r>
              <a:rPr lang="en-US"/>
              <a:t>Reward Sensor</a:t>
            </a:r>
            <a:endParaRPr lang="en-US" dirty="0"/>
          </a:p>
        </p:txBody>
      </p:sp>
      <p:sp>
        <p:nvSpPr>
          <p:cNvPr id="3" name="Content Placeholder 2">
            <a:extLst>
              <a:ext uri="{FF2B5EF4-FFF2-40B4-BE49-F238E27FC236}">
                <a16:creationId xmlns:a16="http://schemas.microsoft.com/office/drawing/2014/main" id="{5CF1AF7C-0B68-4BA4-A189-AA675CB60A2B}"/>
              </a:ext>
            </a:extLst>
          </p:cNvPr>
          <p:cNvSpPr>
            <a:spLocks noGrp="1"/>
          </p:cNvSpPr>
          <p:nvPr>
            <p:ph idx="1"/>
          </p:nvPr>
        </p:nvSpPr>
        <p:spPr>
          <a:xfrm>
            <a:off x="601255" y="1964168"/>
            <a:ext cx="3409782" cy="4036582"/>
          </a:xfrm>
        </p:spPr>
        <p:txBody>
          <a:bodyPr>
            <a:normAutofit/>
          </a:bodyPr>
          <a:lstStyle/>
          <a:p>
            <a:pPr marL="305435" indent="-305435"/>
            <a:r>
              <a:rPr lang="en-US" sz="2400">
                <a:solidFill>
                  <a:schemeClr val="bg1"/>
                </a:solidFill>
              </a:rPr>
              <a:t>The Time Of Flight sensor will be mounted at the end of the rail system from where it will measure the position of the robot after each 'learning' instance.</a:t>
            </a:r>
          </a:p>
          <a:p>
            <a:pPr marL="629920" lvl="1" indent="-305435"/>
            <a:endParaRPr lang="en-US">
              <a:solidFill>
                <a:schemeClr val="bg1"/>
              </a:solidFill>
            </a:endParaRPr>
          </a:p>
        </p:txBody>
      </p:sp>
      <p:pic>
        <p:nvPicPr>
          <p:cNvPr id="4" name="Picture 4" descr="A picture containing drawing, snow, skiing, sitting&#10;&#10;Description generated with very high confidence">
            <a:extLst>
              <a:ext uri="{FF2B5EF4-FFF2-40B4-BE49-F238E27FC236}">
                <a16:creationId xmlns:a16="http://schemas.microsoft.com/office/drawing/2014/main" id="{B4B66713-15AA-4786-A141-84AC29C188D2}"/>
              </a:ext>
            </a:extLst>
          </p:cNvPr>
          <p:cNvPicPr>
            <a:picLocks noChangeAspect="1"/>
          </p:cNvPicPr>
          <p:nvPr/>
        </p:nvPicPr>
        <p:blipFill>
          <a:blip r:embed="rId2"/>
          <a:stretch>
            <a:fillRect/>
          </a:stretch>
        </p:blipFill>
        <p:spPr>
          <a:xfrm>
            <a:off x="4791522" y="1719513"/>
            <a:ext cx="6489819" cy="3439604"/>
          </a:xfrm>
          <a:prstGeom prst="rect">
            <a:avLst/>
          </a:prstGeom>
        </p:spPr>
      </p:pic>
    </p:spTree>
    <p:extLst>
      <p:ext uri="{BB962C8B-B14F-4D97-AF65-F5344CB8AC3E}">
        <p14:creationId xmlns:p14="http://schemas.microsoft.com/office/powerpoint/2010/main" val="33097964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3C470-235D-4119-BD36-A035139E389F}"/>
              </a:ext>
            </a:extLst>
          </p:cNvPr>
          <p:cNvSpPr>
            <a:spLocks noGrp="1"/>
          </p:cNvSpPr>
          <p:nvPr>
            <p:ph type="title"/>
          </p:nvPr>
        </p:nvSpPr>
        <p:spPr>
          <a:xfrm>
            <a:off x="581192" y="702156"/>
            <a:ext cx="11029616" cy="1013800"/>
          </a:xfrm>
        </p:spPr>
        <p:txBody>
          <a:bodyPr>
            <a:normAutofit/>
          </a:bodyPr>
          <a:lstStyle/>
          <a:p>
            <a:r>
              <a:rPr lang="en-US"/>
              <a:t>TOF sensor </a:t>
            </a:r>
          </a:p>
        </p:txBody>
      </p:sp>
      <p:sp>
        <p:nvSpPr>
          <p:cNvPr id="3" name="Content Placeholder 2">
            <a:extLst>
              <a:ext uri="{FF2B5EF4-FFF2-40B4-BE49-F238E27FC236}">
                <a16:creationId xmlns:a16="http://schemas.microsoft.com/office/drawing/2014/main" id="{7F3170AB-F813-4DB9-A833-5DF5F77CB168}"/>
              </a:ext>
            </a:extLst>
          </p:cNvPr>
          <p:cNvSpPr>
            <a:spLocks noGrp="1"/>
          </p:cNvSpPr>
          <p:nvPr>
            <p:ph idx="1"/>
          </p:nvPr>
        </p:nvSpPr>
        <p:spPr>
          <a:xfrm>
            <a:off x="581192" y="2180496"/>
            <a:ext cx="7225075" cy="3678303"/>
          </a:xfrm>
        </p:spPr>
        <p:txBody>
          <a:bodyPr>
            <a:normAutofit/>
          </a:bodyPr>
          <a:lstStyle/>
          <a:p>
            <a:pPr marL="305435" indent="-305435"/>
            <a:r>
              <a:rPr lang="en-US"/>
              <a:t>The Time Of Flight sensor is mounted at the end of the crawler rail system.</a:t>
            </a:r>
            <a:endParaRPr lang="en-US" dirty="0"/>
          </a:p>
        </p:txBody>
      </p:sp>
      <p:pic>
        <p:nvPicPr>
          <p:cNvPr id="4" name="Picture 4" descr="A picture containing indoor, table, sitting, kitchen&#10;&#10;Description generated with very high confidence">
            <a:extLst>
              <a:ext uri="{FF2B5EF4-FFF2-40B4-BE49-F238E27FC236}">
                <a16:creationId xmlns:a16="http://schemas.microsoft.com/office/drawing/2014/main" id="{F5E8DF3C-C3B3-46B5-97C4-CB48F72E7485}"/>
              </a:ext>
            </a:extLst>
          </p:cNvPr>
          <p:cNvPicPr>
            <a:picLocks noChangeAspect="1"/>
          </p:cNvPicPr>
          <p:nvPr/>
        </p:nvPicPr>
        <p:blipFill rotWithShape="1">
          <a:blip r:embed="rId2"/>
          <a:srcRect l="25571" r="5637" b="1"/>
          <a:stretch/>
        </p:blipFill>
        <p:spPr>
          <a:xfrm rot="5400000">
            <a:off x="7641166" y="2281766"/>
            <a:ext cx="4504267" cy="3683001"/>
          </a:xfrm>
          <a:prstGeom prst="rect">
            <a:avLst/>
          </a:prstGeom>
        </p:spPr>
      </p:pic>
    </p:spTree>
    <p:extLst>
      <p:ext uri="{BB962C8B-B14F-4D97-AF65-F5344CB8AC3E}">
        <p14:creationId xmlns:p14="http://schemas.microsoft.com/office/powerpoint/2010/main" val="41047901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1134185-873E-4D9A-90E7-AD1EBD3663C7}"/>
              </a:ext>
            </a:extLst>
          </p:cNvPr>
          <p:cNvSpPr>
            <a:spLocks noGrp="1"/>
          </p:cNvSpPr>
          <p:nvPr>
            <p:ph type="title"/>
          </p:nvPr>
        </p:nvSpPr>
        <p:spPr>
          <a:xfrm>
            <a:off x="601255" y="702156"/>
            <a:ext cx="3409783" cy="1013800"/>
          </a:xfrm>
        </p:spPr>
        <p:txBody>
          <a:bodyPr>
            <a:normAutofit/>
          </a:bodyPr>
          <a:lstStyle/>
          <a:p>
            <a:r>
              <a:rPr lang="en-US"/>
              <a:t>Reset</a:t>
            </a:r>
          </a:p>
        </p:txBody>
      </p:sp>
      <p:sp>
        <p:nvSpPr>
          <p:cNvPr id="3" name="Content Placeholder 2">
            <a:extLst>
              <a:ext uri="{FF2B5EF4-FFF2-40B4-BE49-F238E27FC236}">
                <a16:creationId xmlns:a16="http://schemas.microsoft.com/office/drawing/2014/main" id="{A66E34F4-8E84-4B05-B78C-5B22EA5D8DB8}"/>
              </a:ext>
            </a:extLst>
          </p:cNvPr>
          <p:cNvSpPr>
            <a:spLocks noGrp="1"/>
          </p:cNvSpPr>
          <p:nvPr>
            <p:ph idx="1"/>
          </p:nvPr>
        </p:nvSpPr>
        <p:spPr>
          <a:xfrm>
            <a:off x="601255" y="1964168"/>
            <a:ext cx="3409782" cy="4036582"/>
          </a:xfrm>
        </p:spPr>
        <p:txBody>
          <a:bodyPr>
            <a:normAutofit/>
          </a:bodyPr>
          <a:lstStyle/>
          <a:p>
            <a:pPr marL="305435" indent="-305435"/>
            <a:r>
              <a:rPr lang="en-US">
                <a:solidFill>
                  <a:schemeClr val="bg1"/>
                </a:solidFill>
              </a:rPr>
              <a:t>It may be necessary to include a mechanism to 'center' the robot after some number of movement attempts cause the robot to run out of room for training.</a:t>
            </a:r>
          </a:p>
          <a:p>
            <a:pPr marL="305435" indent="-305435"/>
            <a:r>
              <a:rPr lang="en-US">
                <a:solidFill>
                  <a:schemeClr val="bg1"/>
                </a:solidFill>
              </a:rPr>
              <a:t>A linear actuator may be employed to move the robot back to a designated starting position during a reset operation.</a:t>
            </a:r>
          </a:p>
        </p:txBody>
      </p:sp>
      <p:pic>
        <p:nvPicPr>
          <p:cNvPr id="4" name="Picture 4" descr="A picture containing car, sitting, table, white&#10;&#10;Description generated with very high confidence">
            <a:extLst>
              <a:ext uri="{FF2B5EF4-FFF2-40B4-BE49-F238E27FC236}">
                <a16:creationId xmlns:a16="http://schemas.microsoft.com/office/drawing/2014/main" id="{060D672D-CAF2-4519-A694-490124D4D090}"/>
              </a:ext>
            </a:extLst>
          </p:cNvPr>
          <p:cNvPicPr>
            <a:picLocks noChangeAspect="1"/>
          </p:cNvPicPr>
          <p:nvPr/>
        </p:nvPicPr>
        <p:blipFill>
          <a:blip r:embed="rId2"/>
          <a:stretch>
            <a:fillRect/>
          </a:stretch>
        </p:blipFill>
        <p:spPr>
          <a:xfrm>
            <a:off x="4791522" y="2068226"/>
            <a:ext cx="6489819" cy="2742177"/>
          </a:xfrm>
          <a:prstGeom prst="rect">
            <a:avLst/>
          </a:prstGeom>
        </p:spPr>
      </p:pic>
    </p:spTree>
    <p:extLst>
      <p:ext uri="{BB962C8B-B14F-4D97-AF65-F5344CB8AC3E}">
        <p14:creationId xmlns:p14="http://schemas.microsoft.com/office/powerpoint/2010/main" val="26312523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34185-873E-4D9A-90E7-AD1EBD3663C7}"/>
              </a:ext>
            </a:extLst>
          </p:cNvPr>
          <p:cNvSpPr>
            <a:spLocks noGrp="1"/>
          </p:cNvSpPr>
          <p:nvPr>
            <p:ph type="title"/>
          </p:nvPr>
        </p:nvSpPr>
        <p:spPr/>
        <p:txBody>
          <a:bodyPr/>
          <a:lstStyle/>
          <a:p>
            <a:r>
              <a:rPr lang="en-US"/>
              <a:t>Convergence</a:t>
            </a:r>
          </a:p>
        </p:txBody>
      </p:sp>
      <p:sp>
        <p:nvSpPr>
          <p:cNvPr id="3" name="Content Placeholder 2">
            <a:extLst>
              <a:ext uri="{FF2B5EF4-FFF2-40B4-BE49-F238E27FC236}">
                <a16:creationId xmlns:a16="http://schemas.microsoft.com/office/drawing/2014/main" id="{A66E34F4-8E84-4B05-B78C-5B22EA5D8DB8}"/>
              </a:ext>
            </a:extLst>
          </p:cNvPr>
          <p:cNvSpPr>
            <a:spLocks noGrp="1"/>
          </p:cNvSpPr>
          <p:nvPr>
            <p:ph idx="1"/>
          </p:nvPr>
        </p:nvSpPr>
        <p:spPr/>
        <p:txBody>
          <a:bodyPr>
            <a:normAutofit/>
          </a:bodyPr>
          <a:lstStyle/>
          <a:p>
            <a:pPr marL="305435" indent="-305435"/>
            <a:r>
              <a:rPr lang="en-US" sz="2400"/>
              <a:t>The T.O.F. sensor will be used to turn the robot off when it moves completely across the training field. (If the reset/centering mechanism is not available.)</a:t>
            </a:r>
            <a:endParaRPr lang="en-US" sz="2400" dirty="0"/>
          </a:p>
        </p:txBody>
      </p:sp>
    </p:spTree>
    <p:extLst>
      <p:ext uri="{BB962C8B-B14F-4D97-AF65-F5344CB8AC3E}">
        <p14:creationId xmlns:p14="http://schemas.microsoft.com/office/powerpoint/2010/main" val="311775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0F273-7EA1-496E-B1D5-E076217A7A8B}"/>
              </a:ext>
            </a:extLst>
          </p:cNvPr>
          <p:cNvSpPr>
            <a:spLocks noGrp="1"/>
          </p:cNvSpPr>
          <p:nvPr>
            <p:ph type="title"/>
          </p:nvPr>
        </p:nvSpPr>
        <p:spPr/>
        <p:txBody>
          <a:bodyPr/>
          <a:lstStyle/>
          <a:p>
            <a:r>
              <a:rPr lang="en-US"/>
              <a:t>Alternate strategy</a:t>
            </a:r>
          </a:p>
        </p:txBody>
      </p:sp>
      <p:sp>
        <p:nvSpPr>
          <p:cNvPr id="3" name="Content Placeholder 2">
            <a:extLst>
              <a:ext uri="{FF2B5EF4-FFF2-40B4-BE49-F238E27FC236}">
                <a16:creationId xmlns:a16="http://schemas.microsoft.com/office/drawing/2014/main" id="{EBE62C8A-F2A3-4517-865A-3B59E47ADC87}"/>
              </a:ext>
            </a:extLst>
          </p:cNvPr>
          <p:cNvSpPr>
            <a:spLocks noGrp="1"/>
          </p:cNvSpPr>
          <p:nvPr>
            <p:ph idx="1"/>
          </p:nvPr>
        </p:nvSpPr>
        <p:spPr/>
        <p:txBody>
          <a:bodyPr/>
          <a:lstStyle/>
          <a:p>
            <a:pPr marL="305435" indent="-305435"/>
            <a:r>
              <a:rPr lang="en-US"/>
              <a:t>Once the crawler reaches the end of the rail... it will begin to learn how to 'crawl' back to the starting point!</a:t>
            </a:r>
          </a:p>
        </p:txBody>
      </p:sp>
    </p:spTree>
    <p:extLst>
      <p:ext uri="{BB962C8B-B14F-4D97-AF65-F5344CB8AC3E}">
        <p14:creationId xmlns:p14="http://schemas.microsoft.com/office/powerpoint/2010/main" val="8685514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32E052B-B558-4644-AE8B-92382A98D264}"/>
              </a:ext>
            </a:extLst>
          </p:cNvPr>
          <p:cNvSpPr>
            <a:spLocks noGrp="1"/>
          </p:cNvSpPr>
          <p:nvPr>
            <p:ph type="title"/>
          </p:nvPr>
        </p:nvSpPr>
        <p:spPr>
          <a:xfrm>
            <a:off x="601255" y="702156"/>
            <a:ext cx="3409783" cy="1013800"/>
          </a:xfrm>
        </p:spPr>
        <p:txBody>
          <a:bodyPr>
            <a:normAutofit/>
          </a:bodyPr>
          <a:lstStyle/>
          <a:p>
            <a:r>
              <a:rPr lang="en-US"/>
              <a:t>Wheeled base</a:t>
            </a:r>
            <a:endParaRPr lang="en-US" dirty="0"/>
          </a:p>
        </p:txBody>
      </p:sp>
      <p:sp>
        <p:nvSpPr>
          <p:cNvPr id="3" name="Content Placeholder 2">
            <a:extLst>
              <a:ext uri="{FF2B5EF4-FFF2-40B4-BE49-F238E27FC236}">
                <a16:creationId xmlns:a16="http://schemas.microsoft.com/office/drawing/2014/main" id="{E1982989-2A02-409E-B9F6-30460B28AA6E}"/>
              </a:ext>
            </a:extLst>
          </p:cNvPr>
          <p:cNvSpPr>
            <a:spLocks noGrp="1"/>
          </p:cNvSpPr>
          <p:nvPr>
            <p:ph idx="1"/>
          </p:nvPr>
        </p:nvSpPr>
        <p:spPr>
          <a:xfrm>
            <a:off x="601255" y="1964168"/>
            <a:ext cx="3409782" cy="4036582"/>
          </a:xfrm>
        </p:spPr>
        <p:txBody>
          <a:bodyPr>
            <a:normAutofit/>
          </a:bodyPr>
          <a:lstStyle/>
          <a:p>
            <a:pPr marL="305435" indent="-305435"/>
            <a:r>
              <a:rPr lang="en-US" sz="2400" dirty="0">
                <a:solidFill>
                  <a:schemeClr val="bg1"/>
                </a:solidFill>
              </a:rPr>
              <a:t>Perhaps the robot can be removed from the training fixture and secured to a wheeled base to allow it to move without restriction.</a:t>
            </a:r>
            <a:endParaRPr lang="en-US" sz="2400">
              <a:solidFill>
                <a:schemeClr val="bg1"/>
              </a:solidFill>
            </a:endParaRPr>
          </a:p>
          <a:p>
            <a:pPr marL="305435" indent="-305435"/>
            <a:r>
              <a:rPr lang="en-US" sz="2400" dirty="0">
                <a:solidFill>
                  <a:schemeClr val="bg1"/>
                </a:solidFill>
              </a:rPr>
              <a:t>NOTE: This will require the reward to be the pressure sensor.</a:t>
            </a:r>
          </a:p>
        </p:txBody>
      </p:sp>
      <p:pic>
        <p:nvPicPr>
          <p:cNvPr id="4" name="Picture 4" descr="A picture containing drawing, table, snow, white&#10;&#10;Description generated with very high confidence">
            <a:extLst>
              <a:ext uri="{FF2B5EF4-FFF2-40B4-BE49-F238E27FC236}">
                <a16:creationId xmlns:a16="http://schemas.microsoft.com/office/drawing/2014/main" id="{B8EE512C-427B-4535-BC62-C919A111EBFC}"/>
              </a:ext>
            </a:extLst>
          </p:cNvPr>
          <p:cNvPicPr>
            <a:picLocks noChangeAspect="1"/>
          </p:cNvPicPr>
          <p:nvPr/>
        </p:nvPicPr>
        <p:blipFill>
          <a:blip r:embed="rId2"/>
          <a:stretch>
            <a:fillRect/>
          </a:stretch>
        </p:blipFill>
        <p:spPr>
          <a:xfrm>
            <a:off x="4791522" y="1881758"/>
            <a:ext cx="6489819" cy="3115113"/>
          </a:xfrm>
          <a:prstGeom prst="rect">
            <a:avLst/>
          </a:prstGeom>
        </p:spPr>
      </p:pic>
    </p:spTree>
    <p:extLst>
      <p:ext uri="{BB962C8B-B14F-4D97-AF65-F5344CB8AC3E}">
        <p14:creationId xmlns:p14="http://schemas.microsoft.com/office/powerpoint/2010/main" val="1816034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EFA12-2427-4DE2-ACD6-9675CA2F30B9}"/>
              </a:ext>
            </a:extLst>
          </p:cNvPr>
          <p:cNvSpPr>
            <a:spLocks noGrp="1"/>
          </p:cNvSpPr>
          <p:nvPr>
            <p:ph type="title"/>
          </p:nvPr>
        </p:nvSpPr>
        <p:spPr/>
        <p:txBody>
          <a:bodyPr/>
          <a:lstStyle/>
          <a:p>
            <a:r>
              <a:rPr lang="en-US"/>
              <a:t>origin</a:t>
            </a:r>
          </a:p>
        </p:txBody>
      </p:sp>
      <p:sp>
        <p:nvSpPr>
          <p:cNvPr id="3" name="Content Placeholder 2">
            <a:extLst>
              <a:ext uri="{FF2B5EF4-FFF2-40B4-BE49-F238E27FC236}">
                <a16:creationId xmlns:a16="http://schemas.microsoft.com/office/drawing/2014/main" id="{5CF1AF7C-0B68-4BA4-A189-AA675CB60A2B}"/>
              </a:ext>
            </a:extLst>
          </p:cNvPr>
          <p:cNvSpPr>
            <a:spLocks noGrp="1"/>
          </p:cNvSpPr>
          <p:nvPr>
            <p:ph idx="1"/>
          </p:nvPr>
        </p:nvSpPr>
        <p:spPr/>
        <p:txBody>
          <a:bodyPr/>
          <a:lstStyle/>
          <a:p>
            <a:pPr marL="305435" indent="-305435"/>
            <a:r>
              <a:rPr lang="en-US" sz="2400"/>
              <a:t>Scott presented such a 'robot' learning in a virtual environment during a Q-Learning discussion a few months back.</a:t>
            </a:r>
          </a:p>
          <a:p>
            <a:pPr marL="305435" indent="-305435"/>
            <a:r>
              <a:rPr lang="en-US" sz="2400"/>
              <a:t>The presentation described a reward/penalty system in which the </a:t>
            </a:r>
            <a:r>
              <a:rPr lang="en-US" sz="2400" i="1"/>
              <a:t>agent</a:t>
            </a:r>
            <a:r>
              <a:rPr lang="en-US" sz="2400"/>
              <a:t> (robot) learned to move through a trial and error process.</a:t>
            </a:r>
          </a:p>
          <a:p>
            <a:pPr marL="305435" indent="-305435"/>
            <a:r>
              <a:rPr lang="en-US" sz="2400"/>
              <a:t>The Metrowest Boston Machine Learning Group had great success in developing, training and demonstrating a model self-driving car project. </a:t>
            </a:r>
          </a:p>
        </p:txBody>
      </p:sp>
    </p:spTree>
    <p:extLst>
      <p:ext uri="{BB962C8B-B14F-4D97-AF65-F5344CB8AC3E}">
        <p14:creationId xmlns:p14="http://schemas.microsoft.com/office/powerpoint/2010/main" val="19879893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E052B-B558-4644-AE8B-92382A98D264}"/>
              </a:ext>
            </a:extLst>
          </p:cNvPr>
          <p:cNvSpPr>
            <a:spLocks noGrp="1"/>
          </p:cNvSpPr>
          <p:nvPr>
            <p:ph type="title"/>
          </p:nvPr>
        </p:nvSpPr>
        <p:spPr/>
        <p:txBody>
          <a:bodyPr/>
          <a:lstStyle/>
          <a:p>
            <a:r>
              <a:rPr lang="en-US"/>
              <a:t>Reward</a:t>
            </a:r>
            <a:endParaRPr lang="en-US" dirty="0"/>
          </a:p>
        </p:txBody>
      </p:sp>
      <p:sp>
        <p:nvSpPr>
          <p:cNvPr id="3" name="Content Placeholder 2">
            <a:extLst>
              <a:ext uri="{FF2B5EF4-FFF2-40B4-BE49-F238E27FC236}">
                <a16:creationId xmlns:a16="http://schemas.microsoft.com/office/drawing/2014/main" id="{E1982989-2A02-409E-B9F6-30460B28AA6E}"/>
              </a:ext>
            </a:extLst>
          </p:cNvPr>
          <p:cNvSpPr>
            <a:spLocks noGrp="1"/>
          </p:cNvSpPr>
          <p:nvPr>
            <p:ph idx="1"/>
          </p:nvPr>
        </p:nvSpPr>
        <p:spPr/>
        <p:txBody>
          <a:bodyPr>
            <a:normAutofit/>
          </a:bodyPr>
          <a:lstStyle/>
          <a:p>
            <a:pPr marL="305435" indent="-305435"/>
            <a:r>
              <a:rPr lang="en-US" sz="2400">
                <a:ea typeface="+mn-lt"/>
                <a:cs typeface="+mn-lt"/>
              </a:rPr>
              <a:t>Q-learning and reinforcement learning, in general terms, is about selecting an action that gives the maximum reward.</a:t>
            </a:r>
          </a:p>
          <a:p>
            <a:pPr marL="305435" indent="-305435"/>
            <a:r>
              <a:rPr lang="en-US" sz="2400"/>
              <a:t>Key to the reinforcement learning process is that</a:t>
            </a:r>
            <a:r>
              <a:rPr lang="en-US" sz="2400" dirty="0"/>
              <a:t> </a:t>
            </a:r>
            <a:r>
              <a:rPr lang="en-US" sz="2400"/>
              <a:t>rewards can not be arbitrarily assigned by the environment or changed by the agent (robot) operating in the environment.</a:t>
            </a:r>
            <a:endParaRPr lang="en-US" sz="2400" dirty="0"/>
          </a:p>
        </p:txBody>
      </p:sp>
    </p:spTree>
    <p:extLst>
      <p:ext uri="{BB962C8B-B14F-4D97-AF65-F5344CB8AC3E}">
        <p14:creationId xmlns:p14="http://schemas.microsoft.com/office/powerpoint/2010/main" val="2057446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E052B-B558-4644-AE8B-92382A98D264}"/>
              </a:ext>
            </a:extLst>
          </p:cNvPr>
          <p:cNvSpPr>
            <a:spLocks noGrp="1"/>
          </p:cNvSpPr>
          <p:nvPr>
            <p:ph type="title"/>
          </p:nvPr>
        </p:nvSpPr>
        <p:spPr/>
        <p:txBody>
          <a:bodyPr/>
          <a:lstStyle/>
          <a:p>
            <a:r>
              <a:rPr lang="en-US"/>
              <a:t>Reinforcement learning cycle</a:t>
            </a:r>
          </a:p>
        </p:txBody>
      </p:sp>
      <p:pic>
        <p:nvPicPr>
          <p:cNvPr id="4" name="Picture 4" descr="A screenshot of a cell phone&#10;&#10;Description generated with very high confidence">
            <a:extLst>
              <a:ext uri="{FF2B5EF4-FFF2-40B4-BE49-F238E27FC236}">
                <a16:creationId xmlns:a16="http://schemas.microsoft.com/office/drawing/2014/main" id="{14A26B16-D852-4104-BFAD-BAF2E8679D39}"/>
              </a:ext>
            </a:extLst>
          </p:cNvPr>
          <p:cNvPicPr>
            <a:picLocks noChangeAspect="1"/>
          </p:cNvPicPr>
          <p:nvPr/>
        </p:nvPicPr>
        <p:blipFill>
          <a:blip r:embed="rId2"/>
          <a:stretch>
            <a:fillRect/>
          </a:stretch>
        </p:blipFill>
        <p:spPr>
          <a:xfrm>
            <a:off x="583721" y="2259083"/>
            <a:ext cx="11110821" cy="3317495"/>
          </a:xfrm>
          <a:prstGeom prst="rect">
            <a:avLst/>
          </a:prstGeom>
        </p:spPr>
      </p:pic>
      <p:sp>
        <p:nvSpPr>
          <p:cNvPr id="7" name="Content Placeholder 6">
            <a:extLst>
              <a:ext uri="{FF2B5EF4-FFF2-40B4-BE49-F238E27FC236}">
                <a16:creationId xmlns:a16="http://schemas.microsoft.com/office/drawing/2014/main" id="{D150F224-C1B3-4799-8B78-FE4A180293D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694376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68C76-91DC-44AE-A339-02247E73FB14}"/>
              </a:ext>
            </a:extLst>
          </p:cNvPr>
          <p:cNvSpPr>
            <a:spLocks noGrp="1"/>
          </p:cNvSpPr>
          <p:nvPr>
            <p:ph type="title"/>
          </p:nvPr>
        </p:nvSpPr>
        <p:spPr/>
        <p:txBody>
          <a:bodyPr/>
          <a:lstStyle/>
          <a:p>
            <a:r>
              <a:rPr lang="en-US"/>
              <a:t>terms</a:t>
            </a:r>
          </a:p>
        </p:txBody>
      </p:sp>
      <p:sp>
        <p:nvSpPr>
          <p:cNvPr id="3" name="Content Placeholder 2">
            <a:extLst>
              <a:ext uri="{FF2B5EF4-FFF2-40B4-BE49-F238E27FC236}">
                <a16:creationId xmlns:a16="http://schemas.microsoft.com/office/drawing/2014/main" id="{7984AFFF-0ADD-42CC-8965-01286D94F78F}"/>
              </a:ext>
            </a:extLst>
          </p:cNvPr>
          <p:cNvSpPr>
            <a:spLocks noGrp="1"/>
          </p:cNvSpPr>
          <p:nvPr>
            <p:ph idx="1"/>
          </p:nvPr>
        </p:nvSpPr>
        <p:spPr/>
        <p:txBody>
          <a:bodyPr/>
          <a:lstStyle/>
          <a:p>
            <a:pPr marL="305435" indent="-305435"/>
            <a:r>
              <a:rPr lang="en-US" sz="2400" b="1">
                <a:ea typeface="+mn-lt"/>
                <a:cs typeface="+mn-lt"/>
              </a:rPr>
              <a:t>Agent </a:t>
            </a:r>
            <a:r>
              <a:rPr lang="en-US" sz="2400">
                <a:ea typeface="+mn-lt"/>
                <a:cs typeface="+mn-lt"/>
              </a:rPr>
              <a:t>: Software program that make intelligent decisions and continues to 'learn'. The agent interacts with the environment by taking an action and receiving a reward based on the action.</a:t>
            </a:r>
            <a:endParaRPr lang="en-US" sz="2400"/>
          </a:p>
          <a:p>
            <a:pPr marL="305435" indent="-305435"/>
            <a:r>
              <a:rPr lang="en-US" sz="2400" b="1">
                <a:ea typeface="+mn-lt"/>
                <a:cs typeface="+mn-lt"/>
              </a:rPr>
              <a:t>Environment</a:t>
            </a:r>
            <a:r>
              <a:rPr lang="en-US" sz="2400">
                <a:ea typeface="+mn-lt"/>
                <a:cs typeface="+mn-lt"/>
              </a:rPr>
              <a:t>: Contains the demonstration of the problem to be solved.</a:t>
            </a:r>
          </a:p>
          <a:p>
            <a:pPr marL="305435" indent="-305435"/>
            <a:r>
              <a:rPr lang="en-US" sz="2400" b="1">
                <a:ea typeface="+mn-lt"/>
                <a:cs typeface="+mn-lt"/>
              </a:rPr>
              <a:t>State </a:t>
            </a:r>
            <a:r>
              <a:rPr lang="en-US" sz="2400">
                <a:ea typeface="+mn-lt"/>
                <a:cs typeface="+mn-lt"/>
              </a:rPr>
              <a:t>: The position of the agent at a specific time in the environment. Whenever an agent performs an action- the environment responds by providing the agent with a reward and a new state. State can be anything which can be useful in choosing actions. </a:t>
            </a:r>
            <a:endParaRPr lang="en-US" sz="2400" dirty="0"/>
          </a:p>
        </p:txBody>
      </p:sp>
    </p:spTree>
    <p:extLst>
      <p:ext uri="{BB962C8B-B14F-4D97-AF65-F5344CB8AC3E}">
        <p14:creationId xmlns:p14="http://schemas.microsoft.com/office/powerpoint/2010/main" val="27424721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8BCA1D-ACDF-4D63-9AA0-366C4F855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2E052B-B558-4644-AE8B-92382A98D264}"/>
              </a:ext>
            </a:extLst>
          </p:cNvPr>
          <p:cNvSpPr>
            <a:spLocks noGrp="1"/>
          </p:cNvSpPr>
          <p:nvPr>
            <p:ph type="title"/>
          </p:nvPr>
        </p:nvSpPr>
        <p:spPr>
          <a:xfrm>
            <a:off x="746228" y="1037967"/>
            <a:ext cx="3054091" cy="4709131"/>
          </a:xfrm>
        </p:spPr>
        <p:txBody>
          <a:bodyPr anchor="ctr">
            <a:normAutofit/>
          </a:bodyPr>
          <a:lstStyle/>
          <a:p>
            <a:r>
              <a:rPr lang="en-US">
                <a:solidFill>
                  <a:schemeClr val="accent1"/>
                </a:solidFill>
              </a:rPr>
              <a:t>Training System Components </a:t>
            </a:r>
          </a:p>
        </p:txBody>
      </p:sp>
      <p:sp>
        <p:nvSpPr>
          <p:cNvPr id="12" name="Rectangle 11">
            <a:extLst>
              <a:ext uri="{FF2B5EF4-FFF2-40B4-BE49-F238E27FC236}">
                <a16:creationId xmlns:a16="http://schemas.microsoft.com/office/drawing/2014/main" id="{5DB82E3F-D9C4-42E7-AABF-D760C2F56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5F145784-B126-48E6-B33B-0BEA2EBF1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06AD7FED-ECA8-4F84-9067-C1B1E9610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74DF12F2-5059-41AC-A8BD-D5E115CDC2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91AADE0E-C2B2-460E-9CCC-E5036BABDCFE}"/>
              </a:ext>
            </a:extLst>
          </p:cNvPr>
          <p:cNvGraphicFramePr>
            <a:graphicFrameLocks noGrp="1"/>
          </p:cNvGraphicFramePr>
          <p:nvPr>
            <p:ph idx="1"/>
            <p:extLst>
              <p:ext uri="{D42A27DB-BD31-4B8C-83A1-F6EECF244321}">
                <p14:modId xmlns:p14="http://schemas.microsoft.com/office/powerpoint/2010/main" val="1819023938"/>
              </p:ext>
            </p:extLst>
          </p:nvPr>
        </p:nvGraphicFramePr>
        <p:xfrm>
          <a:off x="4598438" y="1037967"/>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6892894"/>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E052B-B558-4644-AE8B-92382A98D264}"/>
              </a:ext>
            </a:extLst>
          </p:cNvPr>
          <p:cNvSpPr>
            <a:spLocks noGrp="1"/>
          </p:cNvSpPr>
          <p:nvPr>
            <p:ph type="title"/>
          </p:nvPr>
        </p:nvSpPr>
        <p:spPr>
          <a:xfrm>
            <a:off x="581192" y="702156"/>
            <a:ext cx="11029616" cy="1013800"/>
          </a:xfrm>
        </p:spPr>
        <p:txBody>
          <a:bodyPr>
            <a:normAutofit/>
          </a:bodyPr>
          <a:lstStyle/>
          <a:p>
            <a:r>
              <a:rPr lang="en-US">
                <a:solidFill>
                  <a:srgbClr val="FFFEFF"/>
                </a:solidFill>
              </a:rPr>
              <a:t>Action refined</a:t>
            </a:r>
          </a:p>
        </p:txBody>
      </p:sp>
      <p:graphicFrame>
        <p:nvGraphicFramePr>
          <p:cNvPr id="5" name="Content Placeholder 2">
            <a:extLst>
              <a:ext uri="{FF2B5EF4-FFF2-40B4-BE49-F238E27FC236}">
                <a16:creationId xmlns:a16="http://schemas.microsoft.com/office/drawing/2014/main" id="{A66DC91D-F4B6-4908-91B6-229EFA8F6717}"/>
              </a:ext>
            </a:extLst>
          </p:cNvPr>
          <p:cNvGraphicFramePr>
            <a:graphicFrameLocks noGrp="1"/>
          </p:cNvGraphicFramePr>
          <p:nvPr>
            <p:ph idx="1"/>
            <p:extLst>
              <p:ext uri="{D42A27DB-BD31-4B8C-83A1-F6EECF244321}">
                <p14:modId xmlns:p14="http://schemas.microsoft.com/office/powerpoint/2010/main" val="1396064192"/>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400948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E4639-39CB-43A0-9879-8ED6E5BB3F5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8CFB282-13C5-476A-9BC1-90F85846CC5B}"/>
              </a:ext>
            </a:extLst>
          </p:cNvPr>
          <p:cNvSpPr>
            <a:spLocks noGrp="1"/>
          </p:cNvSpPr>
          <p:nvPr>
            <p:ph idx="1"/>
          </p:nvPr>
        </p:nvSpPr>
        <p:spPr/>
        <p:txBody>
          <a:bodyPr vert="horz" lIns="91440" tIns="45720" rIns="91440" bIns="45720" rtlCol="0" anchor="t">
            <a:normAutofit/>
          </a:bodyPr>
          <a:lstStyle/>
          <a:p>
            <a:pPr marL="305435" indent="-305435"/>
            <a:r>
              <a:rPr lang="en-US" sz="2400"/>
              <a:t>After making a move during learning, the Q value for a given state and action is replaced the new value</a:t>
            </a:r>
          </a:p>
        </p:txBody>
      </p:sp>
      <p:pic>
        <p:nvPicPr>
          <p:cNvPr id="4" name="Picture 4" descr="A close up of a logo&#10;&#10;Description generated with very high confidence">
            <a:extLst>
              <a:ext uri="{FF2B5EF4-FFF2-40B4-BE49-F238E27FC236}">
                <a16:creationId xmlns:a16="http://schemas.microsoft.com/office/drawing/2014/main" id="{757875D6-2D12-4450-A289-35617A9DB16A}"/>
              </a:ext>
            </a:extLst>
          </p:cNvPr>
          <p:cNvPicPr>
            <a:picLocks noChangeAspect="1"/>
          </p:cNvPicPr>
          <p:nvPr/>
        </p:nvPicPr>
        <p:blipFill>
          <a:blip r:embed="rId2"/>
          <a:stretch>
            <a:fillRect/>
          </a:stretch>
        </p:blipFill>
        <p:spPr>
          <a:xfrm>
            <a:off x="914401" y="4597591"/>
            <a:ext cx="10593237" cy="1400930"/>
          </a:xfrm>
          <a:prstGeom prst="rect">
            <a:avLst/>
          </a:prstGeom>
        </p:spPr>
      </p:pic>
    </p:spTree>
    <p:extLst>
      <p:ext uri="{BB962C8B-B14F-4D97-AF65-F5344CB8AC3E}">
        <p14:creationId xmlns:p14="http://schemas.microsoft.com/office/powerpoint/2010/main" val="25162537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E052B-B558-4644-AE8B-92382A98D264}"/>
              </a:ext>
            </a:extLst>
          </p:cNvPr>
          <p:cNvSpPr>
            <a:spLocks noGrp="1"/>
          </p:cNvSpPr>
          <p:nvPr>
            <p:ph type="title"/>
          </p:nvPr>
        </p:nvSpPr>
        <p:spPr/>
        <p:txBody>
          <a:bodyPr/>
          <a:lstStyle/>
          <a:p>
            <a:r>
              <a:rPr lang="en-US"/>
              <a:t>Learning rate (or Step Size)</a:t>
            </a:r>
          </a:p>
        </p:txBody>
      </p:sp>
      <p:sp>
        <p:nvSpPr>
          <p:cNvPr id="3" name="Content Placeholder 2">
            <a:extLst>
              <a:ext uri="{FF2B5EF4-FFF2-40B4-BE49-F238E27FC236}">
                <a16:creationId xmlns:a16="http://schemas.microsoft.com/office/drawing/2014/main" id="{E1982989-2A02-409E-B9F6-30460B28AA6E}"/>
              </a:ext>
            </a:extLst>
          </p:cNvPr>
          <p:cNvSpPr>
            <a:spLocks noGrp="1"/>
          </p:cNvSpPr>
          <p:nvPr>
            <p:ph idx="1"/>
          </p:nvPr>
        </p:nvSpPr>
        <p:spPr/>
        <p:txBody>
          <a:bodyPr>
            <a:normAutofit/>
          </a:bodyPr>
          <a:lstStyle/>
          <a:p>
            <a:pPr marL="305435" indent="-305435"/>
            <a:r>
              <a:rPr lang="en-US" sz="2400">
                <a:ea typeface="+mn-lt"/>
                <a:cs typeface="+mn-lt"/>
              </a:rPr>
              <a:t>The new value is a sum of two parts. The first part is (1-learning rate)*old value. </a:t>
            </a:r>
            <a:endParaRPr lang="en-US"/>
          </a:p>
          <a:p>
            <a:pPr marL="305435" indent="-305435"/>
            <a:r>
              <a:rPr lang="en-US" sz="2400">
                <a:ea typeface="+mn-lt"/>
                <a:cs typeface="+mn-lt"/>
              </a:rPr>
              <a:t>A learning rate of 0 will mean nothing new will be learnt. </a:t>
            </a:r>
          </a:p>
          <a:p>
            <a:pPr marL="305435" indent="-305435"/>
            <a:r>
              <a:rPr lang="en-US" sz="2400">
                <a:ea typeface="+mn-lt"/>
                <a:cs typeface="+mn-lt"/>
              </a:rPr>
              <a:t>A learning rate of 1 will mean the old value will be completely discarded.</a:t>
            </a:r>
          </a:p>
          <a:p>
            <a:pPr marL="305435" indent="-305435"/>
            <a:r>
              <a:rPr lang="en-US" sz="2400"/>
              <a:t>Note: In practice a learning rate of 0.1 is a typical value.</a:t>
            </a:r>
            <a:endParaRPr lang="en-US" sz="2400" dirty="0"/>
          </a:p>
        </p:txBody>
      </p:sp>
    </p:spTree>
    <p:extLst>
      <p:ext uri="{BB962C8B-B14F-4D97-AF65-F5344CB8AC3E}">
        <p14:creationId xmlns:p14="http://schemas.microsoft.com/office/powerpoint/2010/main" val="6292929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FCAC3-8C34-4DAD-92A8-3E58CD2B260B}"/>
              </a:ext>
            </a:extLst>
          </p:cNvPr>
          <p:cNvSpPr>
            <a:spLocks noGrp="1"/>
          </p:cNvSpPr>
          <p:nvPr>
            <p:ph type="title"/>
          </p:nvPr>
        </p:nvSpPr>
        <p:spPr/>
        <p:txBody>
          <a:bodyPr/>
          <a:lstStyle/>
          <a:p>
            <a:r>
              <a:rPr lang="en-US"/>
              <a:t>Discount rate</a:t>
            </a:r>
          </a:p>
        </p:txBody>
      </p:sp>
      <p:sp>
        <p:nvSpPr>
          <p:cNvPr id="3" name="Content Placeholder 2">
            <a:extLst>
              <a:ext uri="{FF2B5EF4-FFF2-40B4-BE49-F238E27FC236}">
                <a16:creationId xmlns:a16="http://schemas.microsoft.com/office/drawing/2014/main" id="{3F4D558E-AD35-471C-8A3E-11B5DEF4A3E1}"/>
              </a:ext>
            </a:extLst>
          </p:cNvPr>
          <p:cNvSpPr>
            <a:spLocks noGrp="1"/>
          </p:cNvSpPr>
          <p:nvPr>
            <p:ph idx="1"/>
          </p:nvPr>
        </p:nvSpPr>
        <p:spPr/>
        <p:txBody>
          <a:bodyPr>
            <a:normAutofit/>
          </a:bodyPr>
          <a:lstStyle/>
          <a:p>
            <a:pPr marL="305435" indent="-305435"/>
            <a:r>
              <a:rPr lang="en-US" sz="2400">
                <a:ea typeface="+mn-lt"/>
                <a:cs typeface="+mn-lt"/>
              </a:rPr>
              <a:t>The discount factor (gamma) determines the importance of future rewards. </a:t>
            </a:r>
            <a:endParaRPr lang="en-US" sz="2400" dirty="0">
              <a:ea typeface="+mn-lt"/>
              <a:cs typeface="+mn-lt"/>
            </a:endParaRPr>
          </a:p>
          <a:p>
            <a:pPr marL="305435" indent="-305435"/>
            <a:r>
              <a:rPr lang="en-US" sz="2400">
                <a:ea typeface="+mn-lt"/>
                <a:cs typeface="+mn-lt"/>
              </a:rPr>
              <a:t>A factor of 0 will make the agent "myopic" (or short-sighted) by only considering current rewards.</a:t>
            </a:r>
          </a:p>
          <a:p>
            <a:pPr marL="305435" indent="-305435"/>
            <a:r>
              <a:rPr lang="en-US" sz="2400">
                <a:ea typeface="+mn-lt"/>
                <a:cs typeface="+mn-lt"/>
              </a:rPr>
              <a:t>A factor approaching 1 will make it strive for a long-term high reward.</a:t>
            </a:r>
            <a:endParaRPr lang="en-US" sz="2400"/>
          </a:p>
        </p:txBody>
      </p:sp>
    </p:spTree>
    <p:extLst>
      <p:ext uri="{BB962C8B-B14F-4D97-AF65-F5344CB8AC3E}">
        <p14:creationId xmlns:p14="http://schemas.microsoft.com/office/powerpoint/2010/main" val="12249788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31E2-9A98-4A57-91A6-8340CCEAE290}"/>
              </a:ext>
            </a:extLst>
          </p:cNvPr>
          <p:cNvSpPr>
            <a:spLocks noGrp="1"/>
          </p:cNvSpPr>
          <p:nvPr>
            <p:ph type="title"/>
          </p:nvPr>
        </p:nvSpPr>
        <p:spPr/>
        <p:txBody>
          <a:bodyPr/>
          <a:lstStyle/>
          <a:p>
            <a:r>
              <a:rPr lang="en-US"/>
              <a:t>Exploration factor</a:t>
            </a:r>
          </a:p>
        </p:txBody>
      </p:sp>
      <p:sp>
        <p:nvSpPr>
          <p:cNvPr id="3" name="Content Placeholder 2">
            <a:extLst>
              <a:ext uri="{FF2B5EF4-FFF2-40B4-BE49-F238E27FC236}">
                <a16:creationId xmlns:a16="http://schemas.microsoft.com/office/drawing/2014/main" id="{D4AE333F-EEA0-446D-9DE1-C88B315C5848}"/>
              </a:ext>
            </a:extLst>
          </p:cNvPr>
          <p:cNvSpPr>
            <a:spLocks noGrp="1"/>
          </p:cNvSpPr>
          <p:nvPr>
            <p:ph idx="1"/>
          </p:nvPr>
        </p:nvSpPr>
        <p:spPr/>
        <p:txBody>
          <a:bodyPr>
            <a:normAutofit/>
          </a:bodyPr>
          <a:lstStyle/>
          <a:p>
            <a:pPr marL="305435" indent="-305435"/>
            <a:r>
              <a:rPr lang="en-US" sz="2400">
                <a:ea typeface="+mn-lt"/>
                <a:cs typeface="+mn-lt"/>
              </a:rPr>
              <a:t>The exploration are important to reinforcement learning systems. If the system keeps selecting the max reward each time, then it will keep performing the same action and will not try anything else. The system will never learn that another untried action has a better reward than this.</a:t>
            </a:r>
          </a:p>
          <a:p>
            <a:pPr marL="305435" indent="-305435"/>
            <a:r>
              <a:rPr lang="en-US" sz="2400">
                <a:ea typeface="+mn-lt"/>
                <a:cs typeface="+mn-lt"/>
              </a:rPr>
              <a:t>An exploration factor makes the algorithm select a random action a predetermined % of times.</a:t>
            </a:r>
            <a:endParaRPr lang="en-US" sz="2400" dirty="0"/>
          </a:p>
        </p:txBody>
      </p:sp>
    </p:spTree>
    <p:extLst>
      <p:ext uri="{BB962C8B-B14F-4D97-AF65-F5344CB8AC3E}">
        <p14:creationId xmlns:p14="http://schemas.microsoft.com/office/powerpoint/2010/main" val="28643127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49DC0F7B-EA19-435F-BA38-A576FE1A6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523F451-F10A-4328-8198-58E5C6166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2873" y="734134"/>
            <a:ext cx="7498616"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2E8FB2D-2E15-41A2-B615-815ADDEC09E5}"/>
              </a:ext>
            </a:extLst>
          </p:cNvPr>
          <p:cNvSpPr>
            <a:spLocks noGrp="1"/>
          </p:cNvSpPr>
          <p:nvPr>
            <p:ph type="title"/>
          </p:nvPr>
        </p:nvSpPr>
        <p:spPr>
          <a:xfrm>
            <a:off x="4579243" y="1419225"/>
            <a:ext cx="6798608" cy="2085869"/>
          </a:xfrm>
        </p:spPr>
        <p:txBody>
          <a:bodyPr vert="horz" lIns="91440" tIns="45720" rIns="91440" bIns="45720" rtlCol="0" anchor="b">
            <a:normAutofit/>
          </a:bodyPr>
          <a:lstStyle/>
          <a:p>
            <a:r>
              <a:rPr lang="en-US" sz="3600">
                <a:solidFill>
                  <a:srgbClr val="FFFFFF"/>
                </a:solidFill>
              </a:rPr>
              <a:t>Crawler is Operational!</a:t>
            </a:r>
          </a:p>
        </p:txBody>
      </p:sp>
      <p:sp>
        <p:nvSpPr>
          <p:cNvPr id="3" name="Content Placeholder 2">
            <a:extLst>
              <a:ext uri="{FF2B5EF4-FFF2-40B4-BE49-F238E27FC236}">
                <a16:creationId xmlns:a16="http://schemas.microsoft.com/office/drawing/2014/main" id="{825C2A89-5311-4C92-ACA1-687D263FF069}"/>
              </a:ext>
            </a:extLst>
          </p:cNvPr>
          <p:cNvSpPr>
            <a:spLocks noGrp="1"/>
          </p:cNvSpPr>
          <p:nvPr>
            <p:ph idx="1"/>
          </p:nvPr>
        </p:nvSpPr>
        <p:spPr>
          <a:xfrm>
            <a:off x="4579243" y="3505095"/>
            <a:ext cx="6798608" cy="1733655"/>
          </a:xfrm>
        </p:spPr>
        <p:txBody>
          <a:bodyPr vert="horz" lIns="91440" tIns="45720" rIns="91440" bIns="45720" rtlCol="0" anchor="t">
            <a:normAutofit/>
          </a:bodyPr>
          <a:lstStyle/>
          <a:p>
            <a:pPr marL="0" indent="0">
              <a:buNone/>
            </a:pPr>
            <a:r>
              <a:rPr lang="en-US" sz="1600" cap="all">
                <a:solidFill>
                  <a:schemeClr val="bg2"/>
                </a:solidFill>
              </a:rPr>
              <a:t>Even a pandemic hasn't stopped this build</a:t>
            </a:r>
          </a:p>
        </p:txBody>
      </p:sp>
      <p:grpSp>
        <p:nvGrpSpPr>
          <p:cNvPr id="21" name="Group 20">
            <a:extLst>
              <a:ext uri="{FF2B5EF4-FFF2-40B4-BE49-F238E27FC236}">
                <a16:creationId xmlns:a16="http://schemas.microsoft.com/office/drawing/2014/main" id="{BDAE63F2-766D-44DB-AAC5-B4B4F123BB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2" name="Rectangle 21">
              <a:extLst>
                <a:ext uri="{FF2B5EF4-FFF2-40B4-BE49-F238E27FC236}">
                  <a16:creationId xmlns:a16="http://schemas.microsoft.com/office/drawing/2014/main" id="{E7293047-1267-4462-B411-F1045BED6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651A4987-1513-4534-8894-FD82F7CDF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D49D1510-6EE8-4974-892D-67ECDC560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pic>
        <p:nvPicPr>
          <p:cNvPr id="4" name="Picture 4" descr="A circuit board&#10;&#10;Description generated with high confidence">
            <a:extLst>
              <a:ext uri="{FF2B5EF4-FFF2-40B4-BE49-F238E27FC236}">
                <a16:creationId xmlns:a16="http://schemas.microsoft.com/office/drawing/2014/main" id="{00A10A8C-060D-42D9-BBB5-B72C213A2CD8}"/>
              </a:ext>
            </a:extLst>
          </p:cNvPr>
          <p:cNvPicPr>
            <a:picLocks noChangeAspect="1"/>
          </p:cNvPicPr>
          <p:nvPr/>
        </p:nvPicPr>
        <p:blipFill rotWithShape="1">
          <a:blip r:embed="rId2"/>
          <a:srcRect l="728" r="4156" b="-2"/>
          <a:stretch/>
        </p:blipFill>
        <p:spPr>
          <a:xfrm>
            <a:off x="478172" y="723899"/>
            <a:ext cx="3671681" cy="5676901"/>
          </a:xfrm>
          <a:prstGeom prst="rect">
            <a:avLst/>
          </a:prstGeom>
        </p:spPr>
      </p:pic>
    </p:spTree>
    <p:extLst>
      <p:ext uri="{BB962C8B-B14F-4D97-AF65-F5344CB8AC3E}">
        <p14:creationId xmlns:p14="http://schemas.microsoft.com/office/powerpoint/2010/main" val="3175859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EFA12-2427-4DE2-ACD6-9675CA2F30B9}"/>
              </a:ext>
            </a:extLst>
          </p:cNvPr>
          <p:cNvSpPr>
            <a:spLocks noGrp="1"/>
          </p:cNvSpPr>
          <p:nvPr>
            <p:ph type="title"/>
          </p:nvPr>
        </p:nvSpPr>
        <p:spPr/>
        <p:txBody>
          <a:bodyPr/>
          <a:lstStyle/>
          <a:p>
            <a:r>
              <a:rPr lang="en-US"/>
              <a:t>Video proof</a:t>
            </a:r>
            <a:endParaRPr lang="en-US" dirty="0"/>
          </a:p>
        </p:txBody>
      </p:sp>
      <p:sp>
        <p:nvSpPr>
          <p:cNvPr id="3" name="Content Placeholder 2">
            <a:extLst>
              <a:ext uri="{FF2B5EF4-FFF2-40B4-BE49-F238E27FC236}">
                <a16:creationId xmlns:a16="http://schemas.microsoft.com/office/drawing/2014/main" id="{5CF1AF7C-0B68-4BA4-A189-AA675CB60A2B}"/>
              </a:ext>
            </a:extLst>
          </p:cNvPr>
          <p:cNvSpPr>
            <a:spLocks noGrp="1"/>
          </p:cNvSpPr>
          <p:nvPr>
            <p:ph idx="1"/>
          </p:nvPr>
        </p:nvSpPr>
        <p:spPr/>
        <p:txBody>
          <a:bodyPr/>
          <a:lstStyle/>
          <a:p>
            <a:pPr marL="305435" indent="-305435"/>
            <a:r>
              <a:rPr lang="en-US" sz="2400" dirty="0">
                <a:hlinkClick r:id="rId2"/>
              </a:rPr>
              <a:t>https</a:t>
            </a:r>
            <a:r>
              <a:rPr lang="en-US" sz="2400" dirty="0">
                <a:ea typeface="+mn-lt"/>
                <a:cs typeface="+mn-lt"/>
                <a:hlinkClick r:id="rId2"/>
              </a:rPr>
              <a:t>://ibm.ent.box.com/s/jkzxleqk1775stk1cyt2mi4jjeq7hy1u/file/385071978673</a:t>
            </a:r>
            <a:endParaRPr lang="en-US" sz="2400" dirty="0"/>
          </a:p>
        </p:txBody>
      </p:sp>
    </p:spTree>
    <p:extLst>
      <p:ext uri="{BB962C8B-B14F-4D97-AF65-F5344CB8AC3E}">
        <p14:creationId xmlns:p14="http://schemas.microsoft.com/office/powerpoint/2010/main" val="41264385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852BE-C007-4CA5-91D9-03192E2CC892}"/>
              </a:ext>
            </a:extLst>
          </p:cNvPr>
          <p:cNvSpPr>
            <a:spLocks noGrp="1"/>
          </p:cNvSpPr>
          <p:nvPr>
            <p:ph type="title"/>
          </p:nvPr>
        </p:nvSpPr>
        <p:spPr/>
        <p:txBody>
          <a:bodyPr/>
          <a:lstStyle/>
          <a:p>
            <a:r>
              <a:rPr lang="en-US"/>
              <a:t>The humans are now learning...</a:t>
            </a:r>
            <a:endParaRPr lang="en-US" dirty="0"/>
          </a:p>
        </p:txBody>
      </p:sp>
      <p:sp>
        <p:nvSpPr>
          <p:cNvPr id="3" name="Content Placeholder 2">
            <a:extLst>
              <a:ext uri="{FF2B5EF4-FFF2-40B4-BE49-F238E27FC236}">
                <a16:creationId xmlns:a16="http://schemas.microsoft.com/office/drawing/2014/main" id="{E4A0106D-F81A-44DC-86B4-9A3435FA1AB3}"/>
              </a:ext>
            </a:extLst>
          </p:cNvPr>
          <p:cNvSpPr>
            <a:spLocks noGrp="1"/>
          </p:cNvSpPr>
          <p:nvPr>
            <p:ph idx="1"/>
          </p:nvPr>
        </p:nvSpPr>
        <p:spPr/>
        <p:txBody>
          <a:bodyPr/>
          <a:lstStyle/>
          <a:p>
            <a:pPr marL="305435" indent="-305435"/>
            <a:r>
              <a:rPr lang="en-US"/>
              <a:t>Firing up the crawler for the first time has revealed a few surprises. </a:t>
            </a:r>
          </a:p>
          <a:p>
            <a:pPr marL="305435" indent="-305435"/>
            <a:r>
              <a:rPr lang="en-US"/>
              <a:t>This part of the deck is devoted to describing the lessons that we are learning.</a:t>
            </a:r>
            <a:endParaRPr lang="en-US" dirty="0"/>
          </a:p>
        </p:txBody>
      </p:sp>
    </p:spTree>
    <p:extLst>
      <p:ext uri="{BB962C8B-B14F-4D97-AF65-F5344CB8AC3E}">
        <p14:creationId xmlns:p14="http://schemas.microsoft.com/office/powerpoint/2010/main" val="42871765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768F0-9C27-4516-AEB5-2E2D28253277}"/>
              </a:ext>
            </a:extLst>
          </p:cNvPr>
          <p:cNvSpPr>
            <a:spLocks noGrp="1"/>
          </p:cNvSpPr>
          <p:nvPr>
            <p:ph type="title"/>
          </p:nvPr>
        </p:nvSpPr>
        <p:spPr/>
        <p:txBody>
          <a:bodyPr/>
          <a:lstStyle/>
          <a:p>
            <a:r>
              <a:rPr lang="en-US"/>
              <a:t>A little delay, goes a long way</a:t>
            </a:r>
          </a:p>
        </p:txBody>
      </p:sp>
      <p:sp>
        <p:nvSpPr>
          <p:cNvPr id="3" name="Content Placeholder 2">
            <a:extLst>
              <a:ext uri="{FF2B5EF4-FFF2-40B4-BE49-F238E27FC236}">
                <a16:creationId xmlns:a16="http://schemas.microsoft.com/office/drawing/2014/main" id="{FF03EDB0-FA93-458D-BB71-18B771AEA6B8}"/>
              </a:ext>
            </a:extLst>
          </p:cNvPr>
          <p:cNvSpPr>
            <a:spLocks noGrp="1"/>
          </p:cNvSpPr>
          <p:nvPr>
            <p:ph idx="1"/>
          </p:nvPr>
        </p:nvSpPr>
        <p:spPr/>
        <p:txBody>
          <a:bodyPr/>
          <a:lstStyle/>
          <a:p>
            <a:pPr marL="305435" indent="-305435"/>
            <a:r>
              <a:rPr lang="en-US"/>
              <a:t>The crawler has a tendency to rocket backwards when it's servos are activated to move across a large angle. There is very little friction between the carriage and the rails. </a:t>
            </a:r>
          </a:p>
          <a:p>
            <a:pPr marL="305435" indent="-305435"/>
            <a:r>
              <a:rPr lang="en-US"/>
              <a:t>When the computer simulation of the crawler is executed, there is instantaneous positioning of the arm and hand (or thigh and leg) segments.</a:t>
            </a:r>
          </a:p>
          <a:p>
            <a:pPr marL="305435" indent="-305435"/>
            <a:r>
              <a:rPr lang="en-US"/>
              <a:t>However, in the real world, it takes time for the servo to move the segments. As such, a 100ms-200ms delay has been added to give the crawler servo's time to achieve their final position.</a:t>
            </a:r>
          </a:p>
          <a:p>
            <a:pPr marL="305435" indent="-305435"/>
            <a:r>
              <a:rPr lang="en-US"/>
              <a:t>Much of the crawler's movement due to servo momentum has been dampened with this delay.</a:t>
            </a:r>
          </a:p>
        </p:txBody>
      </p:sp>
    </p:spTree>
    <p:extLst>
      <p:ext uri="{BB962C8B-B14F-4D97-AF65-F5344CB8AC3E}">
        <p14:creationId xmlns:p14="http://schemas.microsoft.com/office/powerpoint/2010/main" val="22807884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14609-8F67-418D-BAEF-D9C0B683EA10}"/>
              </a:ext>
            </a:extLst>
          </p:cNvPr>
          <p:cNvSpPr>
            <a:spLocks noGrp="1"/>
          </p:cNvSpPr>
          <p:nvPr>
            <p:ph type="title"/>
          </p:nvPr>
        </p:nvSpPr>
        <p:spPr/>
        <p:txBody>
          <a:bodyPr/>
          <a:lstStyle/>
          <a:p>
            <a:r>
              <a:rPr lang="en-US"/>
              <a:t>The lurching problem</a:t>
            </a:r>
          </a:p>
        </p:txBody>
      </p:sp>
      <p:sp>
        <p:nvSpPr>
          <p:cNvPr id="3" name="Content Placeholder 2">
            <a:extLst>
              <a:ext uri="{FF2B5EF4-FFF2-40B4-BE49-F238E27FC236}">
                <a16:creationId xmlns:a16="http://schemas.microsoft.com/office/drawing/2014/main" id="{F5AF93B1-39FF-43E2-A909-CE0CC3DD304D}"/>
              </a:ext>
            </a:extLst>
          </p:cNvPr>
          <p:cNvSpPr>
            <a:spLocks noGrp="1"/>
          </p:cNvSpPr>
          <p:nvPr>
            <p:ph idx="1"/>
          </p:nvPr>
        </p:nvSpPr>
        <p:spPr/>
        <p:txBody>
          <a:bodyPr/>
          <a:lstStyle/>
          <a:p>
            <a:pPr marL="305435" indent="-305435"/>
            <a:r>
              <a:rPr lang="en-US">
                <a:ea typeface="+mn-lt"/>
                <a:cs typeface="+mn-lt"/>
              </a:rPr>
              <a:t>"Also, the lurching backward is not something the simulator would do, so the robot will be learning a very different model than the simulator.  My interpretation of the robot's movement is that the rail has low friction, so when it throws it's arm up and out, you get a conservation of momentum thing going on where the forward motion of the arm is matched by a backward motion of the chassis. So, the robot will have to figure out how to minimize this effect. This actually makes it more a more interesting problem for the robot to solve." - Scott O'Hara</a:t>
            </a:r>
            <a:endParaRPr lang="en-US"/>
          </a:p>
        </p:txBody>
      </p:sp>
    </p:spTree>
    <p:extLst>
      <p:ext uri="{BB962C8B-B14F-4D97-AF65-F5344CB8AC3E}">
        <p14:creationId xmlns:p14="http://schemas.microsoft.com/office/powerpoint/2010/main" val="5867961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F1D20-FF5E-497E-9DEC-B8F31316CFB2}"/>
              </a:ext>
            </a:extLst>
          </p:cNvPr>
          <p:cNvSpPr>
            <a:spLocks noGrp="1"/>
          </p:cNvSpPr>
          <p:nvPr>
            <p:ph type="title"/>
          </p:nvPr>
        </p:nvSpPr>
        <p:spPr/>
        <p:txBody>
          <a:bodyPr/>
          <a:lstStyle/>
          <a:p>
            <a:r>
              <a:rPr lang="en-US"/>
              <a:t>Reward adjustment</a:t>
            </a:r>
            <a:endParaRPr lang="en-US" dirty="0"/>
          </a:p>
        </p:txBody>
      </p:sp>
      <p:sp>
        <p:nvSpPr>
          <p:cNvPr id="3" name="Content Placeholder 2">
            <a:extLst>
              <a:ext uri="{FF2B5EF4-FFF2-40B4-BE49-F238E27FC236}">
                <a16:creationId xmlns:a16="http://schemas.microsoft.com/office/drawing/2014/main" id="{E6025321-BC61-41EA-ACD9-1A23E90192A4}"/>
              </a:ext>
            </a:extLst>
          </p:cNvPr>
          <p:cNvSpPr>
            <a:spLocks noGrp="1"/>
          </p:cNvSpPr>
          <p:nvPr>
            <p:ph idx="1"/>
          </p:nvPr>
        </p:nvSpPr>
        <p:spPr/>
        <p:txBody>
          <a:bodyPr/>
          <a:lstStyle/>
          <a:p>
            <a:pPr marL="305435" indent="-305435"/>
            <a:r>
              <a:rPr lang="en-US"/>
              <a:t>Even with all the work to dampen the unintented movment on the rails, the crawler still moves slightly when adjusting it's servos.</a:t>
            </a:r>
          </a:p>
          <a:p>
            <a:pPr marL="305435" indent="-305435"/>
            <a:r>
              <a:rPr lang="en-US"/>
              <a:t>The reward function has been adjusted to ignore any movement of less than 7mm.</a:t>
            </a:r>
            <a:endParaRPr lang="en-US" dirty="0"/>
          </a:p>
        </p:txBody>
      </p:sp>
    </p:spTree>
    <p:extLst>
      <p:ext uri="{BB962C8B-B14F-4D97-AF65-F5344CB8AC3E}">
        <p14:creationId xmlns:p14="http://schemas.microsoft.com/office/powerpoint/2010/main" val="28717327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49DC0F7B-EA19-435F-BA38-A576FE1A6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523F451-F10A-4328-8198-58E5C6166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2873" y="734134"/>
            <a:ext cx="7498616"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2AD36B0-2D71-4335-BED1-A7E773C06C57}"/>
              </a:ext>
            </a:extLst>
          </p:cNvPr>
          <p:cNvSpPr>
            <a:spLocks noGrp="1"/>
          </p:cNvSpPr>
          <p:nvPr>
            <p:ph type="title"/>
          </p:nvPr>
        </p:nvSpPr>
        <p:spPr>
          <a:xfrm>
            <a:off x="4579243" y="1419225"/>
            <a:ext cx="6798608" cy="2085869"/>
          </a:xfrm>
        </p:spPr>
        <p:txBody>
          <a:bodyPr vert="horz" lIns="91440" tIns="45720" rIns="91440" bIns="45720" rtlCol="0" anchor="b">
            <a:normAutofit/>
          </a:bodyPr>
          <a:lstStyle/>
          <a:p>
            <a:r>
              <a:rPr lang="en-US" sz="3600">
                <a:solidFill>
                  <a:srgbClr val="FFFFFF"/>
                </a:solidFill>
              </a:rPr>
              <a:t>Zero position</a:t>
            </a:r>
          </a:p>
        </p:txBody>
      </p:sp>
      <p:sp>
        <p:nvSpPr>
          <p:cNvPr id="3" name="Content Placeholder 2">
            <a:extLst>
              <a:ext uri="{FF2B5EF4-FFF2-40B4-BE49-F238E27FC236}">
                <a16:creationId xmlns:a16="http://schemas.microsoft.com/office/drawing/2014/main" id="{A45674D2-8000-4030-AEB1-FEF4F62402DB}"/>
              </a:ext>
            </a:extLst>
          </p:cNvPr>
          <p:cNvSpPr>
            <a:spLocks noGrp="1"/>
          </p:cNvSpPr>
          <p:nvPr>
            <p:ph idx="1"/>
          </p:nvPr>
        </p:nvSpPr>
        <p:spPr>
          <a:xfrm>
            <a:off x="4579243" y="3505095"/>
            <a:ext cx="6798608" cy="1733655"/>
          </a:xfrm>
        </p:spPr>
        <p:txBody>
          <a:bodyPr vert="horz" lIns="91440" tIns="45720" rIns="91440" bIns="45720" rtlCol="0" anchor="t">
            <a:normAutofit/>
          </a:bodyPr>
          <a:lstStyle/>
          <a:p>
            <a:pPr marL="305435" indent="-305435"/>
            <a:r>
              <a:rPr lang="en-US" sz="1600" cap="all">
                <a:solidFill>
                  <a:schemeClr val="bg2"/>
                </a:solidFill>
              </a:rPr>
              <a:t>The crawler was consistently pushing itself against the end of the rails.  </a:t>
            </a:r>
            <a:endParaRPr lang="en-US">
              <a:solidFill>
                <a:schemeClr val="bg2"/>
              </a:solidFill>
            </a:endParaRPr>
          </a:p>
          <a:p>
            <a:pPr marL="305435" indent="-305435"/>
            <a:r>
              <a:rPr lang="en-US" sz="1600" cap="all">
                <a:solidFill>
                  <a:schemeClr val="bg2"/>
                </a:solidFill>
              </a:rPr>
              <a:t>Two padded bumpers were added to cushion the robot.</a:t>
            </a:r>
          </a:p>
          <a:p>
            <a:pPr marL="305435" indent="-305435"/>
            <a:r>
              <a:rPr lang="en-US" sz="1600" cap="all">
                <a:solidFill>
                  <a:schemeClr val="bg2"/>
                </a:solidFill>
              </a:rPr>
              <a:t>The Time-of-flight sensor still registers zero at this position.</a:t>
            </a:r>
            <a:endParaRPr lang="en-US" sz="1600" cap="all" dirty="0">
              <a:solidFill>
                <a:schemeClr val="bg2"/>
              </a:solidFill>
            </a:endParaRPr>
          </a:p>
          <a:p>
            <a:pPr marL="0" indent="0">
              <a:buNone/>
            </a:pPr>
            <a:endParaRPr lang="en-US" sz="1600" cap="all" dirty="0">
              <a:solidFill>
                <a:schemeClr val="bg2"/>
              </a:solidFill>
            </a:endParaRPr>
          </a:p>
        </p:txBody>
      </p:sp>
      <p:grpSp>
        <p:nvGrpSpPr>
          <p:cNvPr id="21" name="Group 20">
            <a:extLst>
              <a:ext uri="{FF2B5EF4-FFF2-40B4-BE49-F238E27FC236}">
                <a16:creationId xmlns:a16="http://schemas.microsoft.com/office/drawing/2014/main" id="{BDAE63F2-766D-44DB-AAC5-B4B4F123BB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2" name="Rectangle 21">
              <a:extLst>
                <a:ext uri="{FF2B5EF4-FFF2-40B4-BE49-F238E27FC236}">
                  <a16:creationId xmlns:a16="http://schemas.microsoft.com/office/drawing/2014/main" id="{E7293047-1267-4462-B411-F1045BED6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651A4987-1513-4534-8894-FD82F7CDF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D49D1510-6EE8-4974-892D-67ECDC560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pic>
        <p:nvPicPr>
          <p:cNvPr id="4" name="Picture 4" descr="A picture containing meter, computer&#10;&#10;Description generated with very high confidence">
            <a:extLst>
              <a:ext uri="{FF2B5EF4-FFF2-40B4-BE49-F238E27FC236}">
                <a16:creationId xmlns:a16="http://schemas.microsoft.com/office/drawing/2014/main" id="{753FCF69-708F-42AC-9F0B-9FC399ADD629}"/>
              </a:ext>
            </a:extLst>
          </p:cNvPr>
          <p:cNvPicPr>
            <a:picLocks noChangeAspect="1"/>
          </p:cNvPicPr>
          <p:nvPr/>
        </p:nvPicPr>
        <p:blipFill rotWithShape="1">
          <a:blip r:embed="rId2"/>
          <a:srcRect l="13030" r="3" b="3"/>
          <a:stretch/>
        </p:blipFill>
        <p:spPr>
          <a:xfrm rot="5400000">
            <a:off x="-524438" y="1726509"/>
            <a:ext cx="5676901" cy="3671681"/>
          </a:xfrm>
          <a:prstGeom prst="rect">
            <a:avLst/>
          </a:prstGeom>
        </p:spPr>
      </p:pic>
      <p:sp>
        <p:nvSpPr>
          <p:cNvPr id="5" name="Oval 4">
            <a:extLst>
              <a:ext uri="{FF2B5EF4-FFF2-40B4-BE49-F238E27FC236}">
                <a16:creationId xmlns:a16="http://schemas.microsoft.com/office/drawing/2014/main" id="{D498A5E6-B2A9-4E61-8313-32A5C023DB1B}"/>
              </a:ext>
            </a:extLst>
          </p:cNvPr>
          <p:cNvSpPr/>
          <p:nvPr/>
        </p:nvSpPr>
        <p:spPr>
          <a:xfrm>
            <a:off x="1986776" y="3566532"/>
            <a:ext cx="910682" cy="91068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45E3816-9402-4DAD-A9BF-F13BE491DB06}"/>
              </a:ext>
            </a:extLst>
          </p:cNvPr>
          <p:cNvSpPr/>
          <p:nvPr/>
        </p:nvSpPr>
        <p:spPr>
          <a:xfrm>
            <a:off x="1949605" y="1419922"/>
            <a:ext cx="910682" cy="91068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59448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8B46D29-B951-4B47-BA7C-87EABBD7A8AE}"/>
              </a:ext>
            </a:extLst>
          </p:cNvPr>
          <p:cNvSpPr>
            <a:spLocks noGrp="1"/>
          </p:cNvSpPr>
          <p:nvPr>
            <p:ph type="title"/>
          </p:nvPr>
        </p:nvSpPr>
        <p:spPr>
          <a:xfrm>
            <a:off x="601255" y="702156"/>
            <a:ext cx="3409783" cy="1013800"/>
          </a:xfrm>
        </p:spPr>
        <p:txBody>
          <a:bodyPr>
            <a:normAutofit/>
          </a:bodyPr>
          <a:lstStyle/>
          <a:p>
            <a:r>
              <a:rPr lang="en-US"/>
              <a:t>Foot Friction</a:t>
            </a:r>
          </a:p>
        </p:txBody>
      </p:sp>
      <p:sp>
        <p:nvSpPr>
          <p:cNvPr id="3" name="Content Placeholder 2">
            <a:extLst>
              <a:ext uri="{FF2B5EF4-FFF2-40B4-BE49-F238E27FC236}">
                <a16:creationId xmlns:a16="http://schemas.microsoft.com/office/drawing/2014/main" id="{6627C4F3-A139-4BF7-89F9-6D3487341BF7}"/>
              </a:ext>
            </a:extLst>
          </p:cNvPr>
          <p:cNvSpPr>
            <a:spLocks noGrp="1"/>
          </p:cNvSpPr>
          <p:nvPr>
            <p:ph idx="1"/>
          </p:nvPr>
        </p:nvSpPr>
        <p:spPr>
          <a:xfrm>
            <a:off x="601255" y="1964168"/>
            <a:ext cx="3409782" cy="4036582"/>
          </a:xfrm>
        </p:spPr>
        <p:txBody>
          <a:bodyPr>
            <a:normAutofit/>
          </a:bodyPr>
          <a:lstStyle/>
          <a:p>
            <a:pPr marL="305435" indent="-305435"/>
            <a:r>
              <a:rPr lang="en-US">
                <a:solidFill>
                  <a:schemeClr val="bg1"/>
                </a:solidFill>
              </a:rPr>
              <a:t>A sandpaper base was added between the tracks for the foot to grip the surface.</a:t>
            </a:r>
          </a:p>
          <a:p>
            <a:pPr marL="305435" indent="-305435"/>
            <a:r>
              <a:rPr lang="en-US">
                <a:solidFill>
                  <a:schemeClr val="bg1"/>
                </a:solidFill>
              </a:rPr>
              <a:t>The Plexiglas was too slippery.</a:t>
            </a:r>
          </a:p>
        </p:txBody>
      </p:sp>
      <p:pic>
        <p:nvPicPr>
          <p:cNvPr id="4" name="Picture 4" descr="A picture containing indoor, table, sitting, items&#10;&#10;Description generated with very high confidence">
            <a:extLst>
              <a:ext uri="{FF2B5EF4-FFF2-40B4-BE49-F238E27FC236}">
                <a16:creationId xmlns:a16="http://schemas.microsoft.com/office/drawing/2014/main" id="{F77D3F19-2C62-4466-97FC-13A961D23BF8}"/>
              </a:ext>
            </a:extLst>
          </p:cNvPr>
          <p:cNvPicPr>
            <a:picLocks noChangeAspect="1"/>
          </p:cNvPicPr>
          <p:nvPr/>
        </p:nvPicPr>
        <p:blipFill>
          <a:blip r:embed="rId2"/>
          <a:stretch>
            <a:fillRect/>
          </a:stretch>
        </p:blipFill>
        <p:spPr>
          <a:xfrm>
            <a:off x="4791522" y="1614053"/>
            <a:ext cx="6489819" cy="3650523"/>
          </a:xfrm>
          <a:prstGeom prst="rect">
            <a:avLst/>
          </a:prstGeom>
        </p:spPr>
      </p:pic>
    </p:spTree>
    <p:extLst>
      <p:ext uri="{BB962C8B-B14F-4D97-AF65-F5344CB8AC3E}">
        <p14:creationId xmlns:p14="http://schemas.microsoft.com/office/powerpoint/2010/main" val="39727031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E15E636-2C9E-42CB-B482-436AA81BF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indoor, table, sitting, items&#10;&#10;Description generated with very high confidence">
            <a:extLst>
              <a:ext uri="{FF2B5EF4-FFF2-40B4-BE49-F238E27FC236}">
                <a16:creationId xmlns:a16="http://schemas.microsoft.com/office/drawing/2014/main" id="{C03B970C-73AE-4A80-9F59-E08760CC297B}"/>
              </a:ext>
            </a:extLst>
          </p:cNvPr>
          <p:cNvPicPr>
            <a:picLocks noChangeAspect="1"/>
          </p:cNvPicPr>
          <p:nvPr/>
        </p:nvPicPr>
        <p:blipFill rotWithShape="1">
          <a:blip r:embed="rId2"/>
          <a:srcRect l="919" r="8172" b="9091"/>
          <a:stretch/>
        </p:blipFill>
        <p:spPr>
          <a:xfrm>
            <a:off x="20" y="10"/>
            <a:ext cx="12191980" cy="6857990"/>
          </a:xfrm>
          <a:prstGeom prst="rect">
            <a:avLst/>
          </a:prstGeom>
        </p:spPr>
      </p:pic>
      <p:grpSp>
        <p:nvGrpSpPr>
          <p:cNvPr id="11" name="Group 10">
            <a:extLst>
              <a:ext uri="{FF2B5EF4-FFF2-40B4-BE49-F238E27FC236}">
                <a16:creationId xmlns:a16="http://schemas.microsoft.com/office/drawing/2014/main" id="{01D4AEDF-0CF9-4271-ABB7-3D3489BB42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12" name="Rectangle 11">
              <a:extLst>
                <a:ext uri="{FF2B5EF4-FFF2-40B4-BE49-F238E27FC236}">
                  <a16:creationId xmlns:a16="http://schemas.microsoft.com/office/drawing/2014/main" id="{55CA534D-375A-405E-B686-06B63E6630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AA2342F7-EF54-4210-9029-E977C9D57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6DA41CDC-BBAA-4F67-8CE4-58550F57D633}"/>
              </a:ext>
            </a:extLst>
          </p:cNvPr>
          <p:cNvSpPr>
            <a:spLocks noGrp="1"/>
          </p:cNvSpPr>
          <p:nvPr>
            <p:ph type="title"/>
          </p:nvPr>
        </p:nvSpPr>
        <p:spPr>
          <a:xfrm>
            <a:off x="584200" y="1006956"/>
            <a:ext cx="3412067" cy="1372177"/>
          </a:xfrm>
        </p:spPr>
        <p:txBody>
          <a:bodyPr anchor="ctr">
            <a:normAutofit/>
          </a:bodyPr>
          <a:lstStyle/>
          <a:p>
            <a:r>
              <a:rPr lang="en-US"/>
              <a:t>Wire mast</a:t>
            </a:r>
            <a:endParaRPr lang="en-US" dirty="0"/>
          </a:p>
        </p:txBody>
      </p:sp>
      <p:sp>
        <p:nvSpPr>
          <p:cNvPr id="3" name="Content Placeholder 2">
            <a:extLst>
              <a:ext uri="{FF2B5EF4-FFF2-40B4-BE49-F238E27FC236}">
                <a16:creationId xmlns:a16="http://schemas.microsoft.com/office/drawing/2014/main" id="{3BCAC367-BD73-4672-A1BC-21BC2D027236}"/>
              </a:ext>
            </a:extLst>
          </p:cNvPr>
          <p:cNvSpPr>
            <a:spLocks noGrp="1"/>
          </p:cNvSpPr>
          <p:nvPr>
            <p:ph idx="1"/>
          </p:nvPr>
        </p:nvSpPr>
        <p:spPr>
          <a:xfrm>
            <a:off x="581193" y="2438399"/>
            <a:ext cx="3415074" cy="3564467"/>
          </a:xfrm>
        </p:spPr>
        <p:txBody>
          <a:bodyPr>
            <a:normAutofit/>
          </a:bodyPr>
          <a:lstStyle/>
          <a:p>
            <a:pPr marL="305435" indent="-305435"/>
            <a:r>
              <a:rPr lang="en-US">
                <a:solidFill>
                  <a:schemeClr val="bg1"/>
                </a:solidFill>
              </a:rPr>
              <a:t>Even though the servo wires were </a:t>
            </a:r>
            <a:r>
              <a:rPr lang="en-US" i="1">
                <a:solidFill>
                  <a:schemeClr val="bg1"/>
                </a:solidFill>
              </a:rPr>
              <a:t>dressed</a:t>
            </a:r>
            <a:r>
              <a:rPr lang="en-US">
                <a:solidFill>
                  <a:schemeClr val="bg1"/>
                </a:solidFill>
              </a:rPr>
              <a:t> so as not to tangle in the servos- they still were getting hung up as they dragged along the bottom near the computer.</a:t>
            </a:r>
          </a:p>
          <a:p>
            <a:pPr marL="305435" indent="-305435"/>
            <a:r>
              <a:rPr lang="en-US">
                <a:solidFill>
                  <a:schemeClr val="bg1"/>
                </a:solidFill>
              </a:rPr>
              <a:t>A plastic </a:t>
            </a:r>
            <a:r>
              <a:rPr lang="en-US" i="1">
                <a:solidFill>
                  <a:schemeClr val="bg1"/>
                </a:solidFill>
              </a:rPr>
              <a:t>mast </a:t>
            </a:r>
            <a:r>
              <a:rPr lang="en-US">
                <a:solidFill>
                  <a:schemeClr val="bg1"/>
                </a:solidFill>
              </a:rPr>
              <a:t>was added to hold the wires above the computer and rail system.</a:t>
            </a:r>
          </a:p>
        </p:txBody>
      </p:sp>
    </p:spTree>
    <p:extLst>
      <p:ext uri="{BB962C8B-B14F-4D97-AF65-F5344CB8AC3E}">
        <p14:creationId xmlns:p14="http://schemas.microsoft.com/office/powerpoint/2010/main" val="34784824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52B47-9729-40D4-BCBB-DAE424E727CF}"/>
              </a:ext>
            </a:extLst>
          </p:cNvPr>
          <p:cNvSpPr>
            <a:spLocks noGrp="1"/>
          </p:cNvSpPr>
          <p:nvPr>
            <p:ph type="title"/>
          </p:nvPr>
        </p:nvSpPr>
        <p:spPr/>
        <p:txBody>
          <a:bodyPr/>
          <a:lstStyle/>
          <a:p>
            <a:r>
              <a:rPr lang="en-US"/>
              <a:t>Reducing the state space</a:t>
            </a:r>
          </a:p>
        </p:txBody>
      </p:sp>
      <p:sp>
        <p:nvSpPr>
          <p:cNvPr id="3" name="Content Placeholder 2">
            <a:extLst>
              <a:ext uri="{FF2B5EF4-FFF2-40B4-BE49-F238E27FC236}">
                <a16:creationId xmlns:a16="http://schemas.microsoft.com/office/drawing/2014/main" id="{4C8FA65A-8C01-4CC6-A40D-EC2599B9E017}"/>
              </a:ext>
            </a:extLst>
          </p:cNvPr>
          <p:cNvSpPr>
            <a:spLocks noGrp="1"/>
          </p:cNvSpPr>
          <p:nvPr>
            <p:ph idx="1"/>
          </p:nvPr>
        </p:nvSpPr>
        <p:spPr/>
        <p:txBody>
          <a:bodyPr/>
          <a:lstStyle/>
          <a:p>
            <a:pPr marL="305435" indent="-305435"/>
            <a:r>
              <a:rPr lang="en-US" dirty="0"/>
              <a:t>I have reduced the state space that the robot needs to explore. </a:t>
            </a:r>
            <a:endParaRPr lang="en-US"/>
          </a:p>
          <a:p>
            <a:pPr marL="305435" indent="-305435"/>
            <a:r>
              <a:rPr lang="en-US" dirty="0"/>
              <a:t>The initial settings for the upper servo was 9 and the lower servo was 13.</a:t>
            </a:r>
          </a:p>
          <a:p>
            <a:pPr marL="305435" indent="-305435"/>
            <a:r>
              <a:rPr lang="en-US" dirty="0"/>
              <a:t>There are now only 3 actions allowed for each servo.</a:t>
            </a:r>
          </a:p>
        </p:txBody>
      </p:sp>
    </p:spTree>
    <p:extLst>
      <p:ext uri="{BB962C8B-B14F-4D97-AF65-F5344CB8AC3E}">
        <p14:creationId xmlns:p14="http://schemas.microsoft.com/office/powerpoint/2010/main" val="18325874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11940-1C73-40CB-9C52-6A795CCC659C}"/>
              </a:ext>
            </a:extLst>
          </p:cNvPr>
          <p:cNvSpPr>
            <a:spLocks noGrp="1"/>
          </p:cNvSpPr>
          <p:nvPr>
            <p:ph type="title"/>
          </p:nvPr>
        </p:nvSpPr>
        <p:spPr/>
        <p:txBody>
          <a:bodyPr/>
          <a:lstStyle/>
          <a:p>
            <a:r>
              <a:rPr lang="en-US"/>
              <a:t>Buy more servos!</a:t>
            </a:r>
          </a:p>
        </p:txBody>
      </p:sp>
      <p:sp>
        <p:nvSpPr>
          <p:cNvPr id="3" name="Content Placeholder 2">
            <a:extLst>
              <a:ext uri="{FF2B5EF4-FFF2-40B4-BE49-F238E27FC236}">
                <a16:creationId xmlns:a16="http://schemas.microsoft.com/office/drawing/2014/main" id="{D7462312-68C6-4AC7-AB6A-AF9251A0ACEB}"/>
              </a:ext>
            </a:extLst>
          </p:cNvPr>
          <p:cNvSpPr>
            <a:spLocks noGrp="1"/>
          </p:cNvSpPr>
          <p:nvPr>
            <p:ph idx="1"/>
          </p:nvPr>
        </p:nvSpPr>
        <p:spPr/>
        <p:txBody>
          <a:bodyPr/>
          <a:lstStyle/>
          <a:p>
            <a:pPr marL="305435" indent="-305435"/>
            <a:r>
              <a:rPr lang="en-US" dirty="0"/>
              <a:t>I'm afraid I might burn out a servo... so I'll order some backups.</a:t>
            </a:r>
          </a:p>
        </p:txBody>
      </p:sp>
    </p:spTree>
    <p:extLst>
      <p:ext uri="{BB962C8B-B14F-4D97-AF65-F5344CB8AC3E}">
        <p14:creationId xmlns:p14="http://schemas.microsoft.com/office/powerpoint/2010/main" val="22863906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010E9-3636-4925-A3C6-423F7FB44BBB}"/>
              </a:ext>
            </a:extLst>
          </p:cNvPr>
          <p:cNvSpPr>
            <a:spLocks noGrp="1"/>
          </p:cNvSpPr>
          <p:nvPr>
            <p:ph type="title"/>
          </p:nvPr>
        </p:nvSpPr>
        <p:spPr/>
        <p:txBody>
          <a:bodyPr/>
          <a:lstStyle/>
          <a:p>
            <a:r>
              <a:rPr lang="en-US" dirty="0"/>
              <a:t>Programmatic crawl</a:t>
            </a:r>
          </a:p>
        </p:txBody>
      </p:sp>
      <p:sp>
        <p:nvSpPr>
          <p:cNvPr id="3" name="Content Placeholder 2">
            <a:extLst>
              <a:ext uri="{FF2B5EF4-FFF2-40B4-BE49-F238E27FC236}">
                <a16:creationId xmlns:a16="http://schemas.microsoft.com/office/drawing/2014/main" id="{60F85B9D-C74B-49D8-A478-539C731D9E26}"/>
              </a:ext>
            </a:extLst>
          </p:cNvPr>
          <p:cNvSpPr>
            <a:spLocks noGrp="1"/>
          </p:cNvSpPr>
          <p:nvPr>
            <p:ph idx="1"/>
          </p:nvPr>
        </p:nvSpPr>
        <p:spPr/>
        <p:txBody>
          <a:bodyPr/>
          <a:lstStyle/>
          <a:p>
            <a:pPr marL="305435" indent="-305435"/>
            <a:r>
              <a:rPr lang="en-US" dirty="0"/>
              <a:t>At a certain point Steve Aronson asked if it was possible to write a program to instruct the servos to perform a crawling movement.</a:t>
            </a:r>
          </a:p>
          <a:p>
            <a:pPr marL="629920" lvl="1" indent="-305435"/>
            <a:r>
              <a:rPr lang="en-US" dirty="0"/>
              <a:t>This proves that the robot and rail system environment allows a crawling motion!</a:t>
            </a:r>
          </a:p>
        </p:txBody>
      </p:sp>
    </p:spTree>
    <p:extLst>
      <p:ext uri="{BB962C8B-B14F-4D97-AF65-F5344CB8AC3E}">
        <p14:creationId xmlns:p14="http://schemas.microsoft.com/office/powerpoint/2010/main" val="641740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EFA12-2427-4DE2-ACD6-9675CA2F30B9}"/>
              </a:ext>
            </a:extLst>
          </p:cNvPr>
          <p:cNvSpPr>
            <a:spLocks noGrp="1"/>
          </p:cNvSpPr>
          <p:nvPr>
            <p:ph type="title"/>
          </p:nvPr>
        </p:nvSpPr>
        <p:spPr/>
        <p:txBody>
          <a:bodyPr/>
          <a:lstStyle/>
          <a:p>
            <a:r>
              <a:rPr lang="en-US"/>
              <a:t>Why?</a:t>
            </a:r>
          </a:p>
        </p:txBody>
      </p:sp>
      <p:sp>
        <p:nvSpPr>
          <p:cNvPr id="3" name="Content Placeholder 2">
            <a:extLst>
              <a:ext uri="{FF2B5EF4-FFF2-40B4-BE49-F238E27FC236}">
                <a16:creationId xmlns:a16="http://schemas.microsoft.com/office/drawing/2014/main" id="{5CF1AF7C-0B68-4BA4-A189-AA675CB60A2B}"/>
              </a:ext>
            </a:extLst>
          </p:cNvPr>
          <p:cNvSpPr>
            <a:spLocks noGrp="1"/>
          </p:cNvSpPr>
          <p:nvPr>
            <p:ph idx="1"/>
          </p:nvPr>
        </p:nvSpPr>
        <p:spPr/>
        <p:txBody>
          <a:bodyPr>
            <a:normAutofit lnSpcReduction="10000"/>
          </a:bodyPr>
          <a:lstStyle/>
          <a:p>
            <a:pPr marL="305435" indent="-305435"/>
            <a:r>
              <a:rPr lang="en-US" sz="2400" dirty="0">
                <a:ea typeface="+mn-lt"/>
                <a:cs typeface="+mn-lt"/>
              </a:rPr>
              <a:t>The physical 'embodiment' of machine learning systems is very engaging (and entertaining).</a:t>
            </a:r>
          </a:p>
          <a:p>
            <a:pPr marL="305435" indent="-305435"/>
            <a:r>
              <a:rPr lang="en-US" sz="2400"/>
              <a:t>Most reinforcement robot examples transfer a 'virtually' trained model into a physical machine.</a:t>
            </a:r>
            <a:endParaRPr lang="en-US" sz="2400" dirty="0"/>
          </a:p>
          <a:p>
            <a:pPr marL="305435" indent="-305435"/>
            <a:r>
              <a:rPr lang="en-US" sz="2400" dirty="0"/>
              <a:t>Building Something = Learning Something</a:t>
            </a:r>
          </a:p>
          <a:p>
            <a:pPr marL="629920" lvl="1" indent="-305435"/>
            <a:r>
              <a:rPr lang="en-US" sz="2200" dirty="0"/>
              <a:t>Construction of reliable hardware</a:t>
            </a:r>
          </a:p>
          <a:p>
            <a:pPr marL="629920" lvl="1" indent="-305435"/>
            <a:r>
              <a:rPr lang="en-US" sz="2200" dirty="0"/>
              <a:t>Latency between the model making a decision and the 'machine' taking action</a:t>
            </a:r>
          </a:p>
          <a:p>
            <a:pPr marL="629920" lvl="1" indent="-305435"/>
            <a:r>
              <a:rPr lang="en-US" sz="2200" dirty="0"/>
              <a:t>Machine calibration between uses (sensors, servos, etc.)</a:t>
            </a:r>
          </a:p>
          <a:p>
            <a:pPr marL="629920" lvl="1" indent="-305435"/>
            <a:endParaRPr lang="en-US" sz="2200" dirty="0"/>
          </a:p>
        </p:txBody>
      </p:sp>
    </p:spTree>
    <p:extLst>
      <p:ext uri="{BB962C8B-B14F-4D97-AF65-F5344CB8AC3E}">
        <p14:creationId xmlns:p14="http://schemas.microsoft.com/office/powerpoint/2010/main" val="32883364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0EB2A-5F7B-4CB4-B2A4-8772F73066BF}"/>
              </a:ext>
            </a:extLst>
          </p:cNvPr>
          <p:cNvSpPr>
            <a:spLocks noGrp="1"/>
          </p:cNvSpPr>
          <p:nvPr>
            <p:ph type="title"/>
          </p:nvPr>
        </p:nvSpPr>
        <p:spPr/>
        <p:txBody>
          <a:bodyPr/>
          <a:lstStyle/>
          <a:p>
            <a:r>
              <a:rPr lang="en-US" dirty="0"/>
              <a:t>Oscillation</a:t>
            </a:r>
          </a:p>
        </p:txBody>
      </p:sp>
      <p:sp>
        <p:nvSpPr>
          <p:cNvPr id="3" name="Content Placeholder 2">
            <a:extLst>
              <a:ext uri="{FF2B5EF4-FFF2-40B4-BE49-F238E27FC236}">
                <a16:creationId xmlns:a16="http://schemas.microsoft.com/office/drawing/2014/main" id="{B7119589-32B6-479B-A184-B5E4ECF59F76}"/>
              </a:ext>
            </a:extLst>
          </p:cNvPr>
          <p:cNvSpPr>
            <a:spLocks noGrp="1"/>
          </p:cNvSpPr>
          <p:nvPr>
            <p:ph idx="1"/>
          </p:nvPr>
        </p:nvSpPr>
        <p:spPr/>
        <p:txBody>
          <a:bodyPr/>
          <a:lstStyle/>
          <a:p>
            <a:pPr marL="305435" indent="-305435"/>
            <a:r>
              <a:rPr lang="en-US" dirty="0"/>
              <a:t>When the lower servo is raised to a near vertical position, any motion of the upper servo causes the crawler to rock back to the 'zero' position.</a:t>
            </a:r>
          </a:p>
          <a:p>
            <a:pPr marL="629920" lvl="1" indent="-305435"/>
            <a:r>
              <a:rPr lang="en-US" dirty="0"/>
              <a:t>Limit the lower servo to 50 degrees of freedom (from 90 degrees)</a:t>
            </a:r>
          </a:p>
        </p:txBody>
      </p:sp>
    </p:spTree>
    <p:extLst>
      <p:ext uri="{BB962C8B-B14F-4D97-AF65-F5344CB8AC3E}">
        <p14:creationId xmlns:p14="http://schemas.microsoft.com/office/powerpoint/2010/main" val="17843969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BC30A-A21C-4D74-B847-DE16303A38F9}"/>
              </a:ext>
            </a:extLst>
          </p:cNvPr>
          <p:cNvSpPr>
            <a:spLocks noGrp="1"/>
          </p:cNvSpPr>
          <p:nvPr>
            <p:ph type="title"/>
          </p:nvPr>
        </p:nvSpPr>
        <p:spPr/>
        <p:txBody>
          <a:bodyPr/>
          <a:lstStyle/>
          <a:p>
            <a:r>
              <a:rPr lang="en-US" dirty="0"/>
              <a:t>Smooth moves</a:t>
            </a:r>
          </a:p>
        </p:txBody>
      </p:sp>
      <p:sp>
        <p:nvSpPr>
          <p:cNvPr id="3" name="Content Placeholder 2">
            <a:extLst>
              <a:ext uri="{FF2B5EF4-FFF2-40B4-BE49-F238E27FC236}">
                <a16:creationId xmlns:a16="http://schemas.microsoft.com/office/drawing/2014/main" id="{DBC101C6-EBB6-42F7-BE96-0A43E4404E02}"/>
              </a:ext>
            </a:extLst>
          </p:cNvPr>
          <p:cNvSpPr>
            <a:spLocks noGrp="1"/>
          </p:cNvSpPr>
          <p:nvPr>
            <p:ph idx="1"/>
          </p:nvPr>
        </p:nvSpPr>
        <p:spPr/>
        <p:txBody>
          <a:bodyPr/>
          <a:lstStyle/>
          <a:p>
            <a:pPr marL="305435" indent="-305435"/>
            <a:r>
              <a:rPr lang="en-US" dirty="0"/>
              <a:t>When the crawler moves through a reduced action state space (3x3), the angle that each servo has available is greater than that when the </a:t>
            </a:r>
          </a:p>
        </p:txBody>
      </p:sp>
    </p:spTree>
    <p:extLst>
      <p:ext uri="{BB962C8B-B14F-4D97-AF65-F5344CB8AC3E}">
        <p14:creationId xmlns:p14="http://schemas.microsoft.com/office/powerpoint/2010/main" val="32399616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A3412-1F39-449F-9545-55043291E55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2D8CB77-A49D-420B-B7A4-0CA43081FB3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264181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dirty="0">
                <a:solidFill>
                  <a:srgbClr val="FFFFFF"/>
                </a:solidFill>
              </a:rPr>
              <a:t>Thank You</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5" y="3505095"/>
            <a:ext cx="3081576" cy="2629006"/>
          </a:xfrm>
        </p:spPr>
        <p:txBody>
          <a:bodyPr>
            <a:normAutofit/>
          </a:bodyPr>
          <a:lstStyle/>
          <a:p>
            <a:r>
              <a:rPr lang="en-US">
                <a:solidFill>
                  <a:schemeClr val="bg2"/>
                </a:solidFill>
              </a:rPr>
              <a:t>Metrowest boston developers machine learning group</a:t>
            </a:r>
            <a:endParaRPr lang="en-US" dirty="0">
              <a:solidFill>
                <a:schemeClr val="bg2"/>
              </a:solidFill>
            </a:endParaRPr>
          </a:p>
          <a:p>
            <a:endParaRPr lang="en-US" dirty="0">
              <a:solidFill>
                <a:schemeClr val="bg2"/>
              </a:solidFill>
            </a:endParaRPr>
          </a:p>
          <a:p>
            <a:endParaRPr lang="en-US" dirty="0">
              <a:solidFill>
                <a:schemeClr val="bg2"/>
              </a:solidFill>
            </a:endParaRPr>
          </a:p>
        </p:txBody>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501347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drawing, snow, skiing, white&#10;&#10;Description generated with very high confidence">
            <a:extLst>
              <a:ext uri="{FF2B5EF4-FFF2-40B4-BE49-F238E27FC236}">
                <a16:creationId xmlns:a16="http://schemas.microsoft.com/office/drawing/2014/main" id="{A4DA2FFD-CE0A-4FEA-B1F6-33104B8675DF}"/>
              </a:ext>
            </a:extLst>
          </p:cNvPr>
          <p:cNvPicPr>
            <a:picLocks noChangeAspect="1"/>
          </p:cNvPicPr>
          <p:nvPr/>
        </p:nvPicPr>
        <p:blipFill rotWithShape="1">
          <a:blip r:embed="rId2"/>
          <a:srcRect t="1755" r="4" b="4"/>
          <a:stretch/>
        </p:blipFill>
        <p:spPr>
          <a:xfrm>
            <a:off x="446534" y="723899"/>
            <a:ext cx="7498616" cy="5676901"/>
          </a:xfrm>
          <a:prstGeom prst="rect">
            <a:avLst/>
          </a:prstGeom>
        </p:spPr>
      </p:pic>
      <p:sp>
        <p:nvSpPr>
          <p:cNvPr id="19" name="Rectangle 18">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A9EFA12-2427-4DE2-ACD6-9675CA2F30B9}"/>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sketch</a:t>
            </a:r>
          </a:p>
        </p:txBody>
      </p:sp>
      <p:sp>
        <p:nvSpPr>
          <p:cNvPr id="3" name="Content Placeholder 2">
            <a:extLst>
              <a:ext uri="{FF2B5EF4-FFF2-40B4-BE49-F238E27FC236}">
                <a16:creationId xmlns:a16="http://schemas.microsoft.com/office/drawing/2014/main" id="{5CF1AF7C-0B68-4BA4-A189-AA675CB60A2B}"/>
              </a:ext>
            </a:extLst>
          </p:cNvPr>
          <p:cNvSpPr>
            <a:spLocks noGrp="1"/>
          </p:cNvSpPr>
          <p:nvPr>
            <p:ph idx="1"/>
          </p:nvPr>
        </p:nvSpPr>
        <p:spPr>
          <a:xfrm>
            <a:off x="8296275" y="3505095"/>
            <a:ext cx="3081576" cy="2408212"/>
          </a:xfrm>
        </p:spPr>
        <p:txBody>
          <a:bodyPr vert="horz" lIns="91440" tIns="45720" rIns="91440" bIns="45720" rtlCol="0" anchor="t">
            <a:normAutofit/>
          </a:bodyPr>
          <a:lstStyle/>
          <a:p>
            <a:pPr marL="0" indent="0">
              <a:buNone/>
            </a:pPr>
            <a:r>
              <a:rPr lang="en-US" sz="1600" cap="all" dirty="0">
                <a:solidFill>
                  <a:schemeClr val="bg2"/>
                </a:solidFill>
              </a:rPr>
              <a:t>The robot will have an appendage that it will use to push it in the specified direction.</a:t>
            </a:r>
          </a:p>
          <a:p>
            <a:pPr marL="0" indent="0">
              <a:buNone/>
            </a:pPr>
            <a:r>
              <a:rPr lang="en-US" sz="1600" b="1" cap="all" dirty="0">
                <a:solidFill>
                  <a:schemeClr val="bg2"/>
                </a:solidFill>
              </a:rPr>
              <a:t>Note</a:t>
            </a:r>
            <a:r>
              <a:rPr lang="en-US" sz="1600" cap="all" dirty="0">
                <a:solidFill>
                  <a:schemeClr val="bg2"/>
                </a:solidFill>
              </a:rPr>
              <a:t>: The robot is expected to be lifted by the appendage as it learns to move.</a:t>
            </a:r>
          </a:p>
        </p:txBody>
      </p:sp>
      <p:grpSp>
        <p:nvGrpSpPr>
          <p:cNvPr id="21" name="Group 20">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2" name="Rectangle 21">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219014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FFB66CD-BE66-4FF2-BCD4-907861443DE3}"/>
              </a:ext>
            </a:extLst>
          </p:cNvPr>
          <p:cNvSpPr>
            <a:spLocks noGrp="1"/>
          </p:cNvSpPr>
          <p:nvPr>
            <p:ph type="title"/>
          </p:nvPr>
        </p:nvSpPr>
        <p:spPr>
          <a:xfrm>
            <a:off x="601255" y="702156"/>
            <a:ext cx="3409783" cy="1013800"/>
          </a:xfrm>
        </p:spPr>
        <p:txBody>
          <a:bodyPr>
            <a:normAutofit/>
          </a:bodyPr>
          <a:lstStyle/>
          <a:p>
            <a:r>
              <a:rPr lang="en-US" dirty="0"/>
              <a:t>Physical Robot</a:t>
            </a:r>
          </a:p>
        </p:txBody>
      </p:sp>
      <p:sp>
        <p:nvSpPr>
          <p:cNvPr id="3" name="Content Placeholder 2">
            <a:extLst>
              <a:ext uri="{FF2B5EF4-FFF2-40B4-BE49-F238E27FC236}">
                <a16:creationId xmlns:a16="http://schemas.microsoft.com/office/drawing/2014/main" id="{BA385C84-2F90-4F99-8FFD-2A2C0CAD45AC}"/>
              </a:ext>
            </a:extLst>
          </p:cNvPr>
          <p:cNvSpPr>
            <a:spLocks noGrp="1"/>
          </p:cNvSpPr>
          <p:nvPr>
            <p:ph idx="1"/>
          </p:nvPr>
        </p:nvSpPr>
        <p:spPr>
          <a:xfrm>
            <a:off x="601255" y="1964168"/>
            <a:ext cx="3409782" cy="4036582"/>
          </a:xfrm>
        </p:spPr>
        <p:txBody>
          <a:bodyPr>
            <a:normAutofit/>
          </a:bodyPr>
          <a:lstStyle/>
          <a:p>
            <a:pPr marL="305435" indent="-305435"/>
            <a:r>
              <a:rPr lang="en-US" dirty="0">
                <a:solidFill>
                  <a:schemeClr val="bg1"/>
                </a:solidFill>
              </a:rPr>
              <a:t>The robot closely matches the sketch.</a:t>
            </a:r>
          </a:p>
          <a:p>
            <a:pPr marL="305435" indent="-305435"/>
            <a:r>
              <a:rPr lang="en-US" dirty="0">
                <a:solidFill>
                  <a:schemeClr val="bg1"/>
                </a:solidFill>
              </a:rPr>
              <a:t>Two servos and a hinged platform.</a:t>
            </a:r>
          </a:p>
        </p:txBody>
      </p:sp>
      <p:pic>
        <p:nvPicPr>
          <p:cNvPr id="5" name="Picture 5" descr="A picture containing indoor, table, sitting, items&#10;&#10;Description generated with very high confidence">
            <a:extLst>
              <a:ext uri="{FF2B5EF4-FFF2-40B4-BE49-F238E27FC236}">
                <a16:creationId xmlns:a16="http://schemas.microsoft.com/office/drawing/2014/main" id="{5CD9F471-44EB-41FD-A594-B763262C6013}"/>
              </a:ext>
            </a:extLst>
          </p:cNvPr>
          <p:cNvPicPr>
            <a:picLocks noChangeAspect="1"/>
          </p:cNvPicPr>
          <p:nvPr/>
        </p:nvPicPr>
        <p:blipFill>
          <a:blip r:embed="rId2"/>
          <a:stretch>
            <a:fillRect/>
          </a:stretch>
        </p:blipFill>
        <p:spPr>
          <a:xfrm>
            <a:off x="4791522" y="1614053"/>
            <a:ext cx="6489819" cy="3650523"/>
          </a:xfrm>
          <a:prstGeom prst="rect">
            <a:avLst/>
          </a:prstGeom>
        </p:spPr>
      </p:pic>
    </p:spTree>
    <p:extLst>
      <p:ext uri="{BB962C8B-B14F-4D97-AF65-F5344CB8AC3E}">
        <p14:creationId xmlns:p14="http://schemas.microsoft.com/office/powerpoint/2010/main" val="3137543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EFA12-2427-4DE2-ACD6-9675CA2F30B9}"/>
              </a:ext>
            </a:extLst>
          </p:cNvPr>
          <p:cNvSpPr>
            <a:spLocks noGrp="1"/>
          </p:cNvSpPr>
          <p:nvPr>
            <p:ph type="title"/>
          </p:nvPr>
        </p:nvSpPr>
        <p:spPr/>
        <p:txBody>
          <a:bodyPr/>
          <a:lstStyle/>
          <a:p>
            <a:r>
              <a:rPr lang="en-US" dirty="0"/>
              <a:t>Design constraints</a:t>
            </a:r>
          </a:p>
        </p:txBody>
      </p:sp>
      <p:sp>
        <p:nvSpPr>
          <p:cNvPr id="3" name="Content Placeholder 2">
            <a:extLst>
              <a:ext uri="{FF2B5EF4-FFF2-40B4-BE49-F238E27FC236}">
                <a16:creationId xmlns:a16="http://schemas.microsoft.com/office/drawing/2014/main" id="{5CF1AF7C-0B68-4BA4-A189-AA675CB60A2B}"/>
              </a:ext>
            </a:extLst>
          </p:cNvPr>
          <p:cNvSpPr>
            <a:spLocks noGrp="1"/>
          </p:cNvSpPr>
          <p:nvPr>
            <p:ph idx="1"/>
          </p:nvPr>
        </p:nvSpPr>
        <p:spPr/>
        <p:txBody>
          <a:bodyPr/>
          <a:lstStyle/>
          <a:p>
            <a:pPr marL="305435" indent="-305435"/>
            <a:r>
              <a:rPr lang="en-US" sz="2400" dirty="0">
                <a:ea typeface="+mn-lt"/>
                <a:cs typeface="+mn-lt"/>
              </a:rPr>
              <a:t>The robot and training environment must be robust, self-contained, and easy to pick up and transport to demonstrate at meetings.</a:t>
            </a:r>
            <a:endParaRPr lang="en-US" sz="2400" dirty="0"/>
          </a:p>
          <a:p>
            <a:pPr marL="305435" indent="-305435"/>
            <a:r>
              <a:rPr lang="en-US" sz="2400" dirty="0"/>
              <a:t>It is expected that the training mode does not require supervision. As a reinforcement learning system the demonstrator should be 'turned on' and 'learn' in an environment that can handle all learning attempt outcomes.</a:t>
            </a:r>
          </a:p>
          <a:p>
            <a:pPr marL="305435" indent="-305435"/>
            <a:r>
              <a:rPr lang="en-US" sz="2400" dirty="0"/>
              <a:t>The system allows multiple learned 'plans' to be demonstrated.</a:t>
            </a:r>
          </a:p>
          <a:p>
            <a:pPr marL="629920" lvl="1" indent="-305435"/>
            <a:endParaRPr lang="en-US" sz="2200" dirty="0"/>
          </a:p>
        </p:txBody>
      </p:sp>
    </p:spTree>
    <p:extLst>
      <p:ext uri="{BB962C8B-B14F-4D97-AF65-F5344CB8AC3E}">
        <p14:creationId xmlns:p14="http://schemas.microsoft.com/office/powerpoint/2010/main" val="2438697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A9EFA12-2427-4DE2-ACD6-9675CA2F30B9}"/>
              </a:ext>
            </a:extLst>
          </p:cNvPr>
          <p:cNvSpPr>
            <a:spLocks noGrp="1"/>
          </p:cNvSpPr>
          <p:nvPr>
            <p:ph type="title"/>
          </p:nvPr>
        </p:nvSpPr>
        <p:spPr>
          <a:xfrm>
            <a:off x="601255" y="702156"/>
            <a:ext cx="3409783" cy="1013800"/>
          </a:xfrm>
        </p:spPr>
        <p:txBody>
          <a:bodyPr>
            <a:normAutofit/>
          </a:bodyPr>
          <a:lstStyle/>
          <a:p>
            <a:r>
              <a:rPr lang="en-US" dirty="0"/>
              <a:t>First thoughts</a:t>
            </a:r>
          </a:p>
        </p:txBody>
      </p:sp>
      <p:sp>
        <p:nvSpPr>
          <p:cNvPr id="3" name="Content Placeholder 2">
            <a:extLst>
              <a:ext uri="{FF2B5EF4-FFF2-40B4-BE49-F238E27FC236}">
                <a16:creationId xmlns:a16="http://schemas.microsoft.com/office/drawing/2014/main" id="{5CF1AF7C-0B68-4BA4-A189-AA675CB60A2B}"/>
              </a:ext>
            </a:extLst>
          </p:cNvPr>
          <p:cNvSpPr>
            <a:spLocks noGrp="1"/>
          </p:cNvSpPr>
          <p:nvPr>
            <p:ph idx="1"/>
          </p:nvPr>
        </p:nvSpPr>
        <p:spPr>
          <a:xfrm>
            <a:off x="601255" y="1964168"/>
            <a:ext cx="3409782" cy="4036582"/>
          </a:xfrm>
        </p:spPr>
        <p:txBody>
          <a:bodyPr>
            <a:normAutofit/>
          </a:bodyPr>
          <a:lstStyle/>
          <a:p>
            <a:pPr marL="305435" indent="-305435"/>
            <a:r>
              <a:rPr lang="en-US" sz="2400" dirty="0">
                <a:solidFill>
                  <a:schemeClr val="bg1"/>
                </a:solidFill>
              </a:rPr>
              <a:t>The robot will be constrained to movement along one axis by operating on rails.</a:t>
            </a:r>
          </a:p>
          <a:p>
            <a:pPr marL="629920" lvl="1" indent="-305435"/>
            <a:endParaRPr lang="en-US">
              <a:solidFill>
                <a:schemeClr val="bg1"/>
              </a:solidFill>
            </a:endParaRPr>
          </a:p>
        </p:txBody>
      </p:sp>
      <p:pic>
        <p:nvPicPr>
          <p:cNvPr id="4" name="Picture 4" descr="A picture containing drawing, map&#10;&#10;Description generated with very high confidence">
            <a:extLst>
              <a:ext uri="{FF2B5EF4-FFF2-40B4-BE49-F238E27FC236}">
                <a16:creationId xmlns:a16="http://schemas.microsoft.com/office/drawing/2014/main" id="{13049945-30D6-4EE9-9276-978787132C45}"/>
              </a:ext>
            </a:extLst>
          </p:cNvPr>
          <p:cNvPicPr>
            <a:picLocks noChangeAspect="1"/>
          </p:cNvPicPr>
          <p:nvPr/>
        </p:nvPicPr>
        <p:blipFill>
          <a:blip r:embed="rId2"/>
          <a:stretch>
            <a:fillRect/>
          </a:stretch>
        </p:blipFill>
        <p:spPr>
          <a:xfrm>
            <a:off x="4791522" y="1342292"/>
            <a:ext cx="6489819" cy="4194045"/>
          </a:xfrm>
          <a:prstGeom prst="rect">
            <a:avLst/>
          </a:prstGeom>
        </p:spPr>
      </p:pic>
    </p:spTree>
    <p:extLst>
      <p:ext uri="{BB962C8B-B14F-4D97-AF65-F5344CB8AC3E}">
        <p14:creationId xmlns:p14="http://schemas.microsoft.com/office/powerpoint/2010/main" val="2273833741"/>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2B21BF1A-59D3-4E19-9B95-2FD4309AC3AF}">
  <ds:schemaRefs>
    <ds:schemaRef ds:uri="http://schemas.microsoft.com/sharepoint/v3/contenttype/forms"/>
  </ds:schemaRefs>
</ds:datastoreItem>
</file>

<file path=customXml/itemProps2.xml><?xml version="1.0" encoding="utf-8"?>
<ds:datastoreItem xmlns:ds="http://schemas.openxmlformats.org/officeDocument/2006/customXml" ds:itemID="{1EED214C-B51A-4B75-8B08-0E0DBD2305B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651EF32-6551-47EB-8BA9-22EF81F3DDAC}">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
  <TotalTime>0</TotalTime>
  <Words>24</Words>
  <Application>Microsoft Office PowerPoint</Application>
  <PresentationFormat>Widescreen</PresentationFormat>
  <Paragraphs>15</Paragraphs>
  <Slides>53</Slides>
  <Notes>2</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Dividend</vt:lpstr>
      <vt:lpstr>Reinforcement learning robot </vt:lpstr>
      <vt:lpstr>introduction</vt:lpstr>
      <vt:lpstr>origin</vt:lpstr>
      <vt:lpstr>Video proof</vt:lpstr>
      <vt:lpstr>Why?</vt:lpstr>
      <vt:lpstr>sketch</vt:lpstr>
      <vt:lpstr>Physical Robot</vt:lpstr>
      <vt:lpstr>Design constraints</vt:lpstr>
      <vt:lpstr>First thoughts</vt:lpstr>
      <vt:lpstr>Rail system advantage</vt:lpstr>
      <vt:lpstr>Rail Components</vt:lpstr>
      <vt:lpstr>Rail Assembly</vt:lpstr>
      <vt:lpstr>Assembly from Overhead</vt:lpstr>
      <vt:lpstr>Articulating appendage</vt:lpstr>
      <vt:lpstr>Servos in motion</vt:lpstr>
      <vt:lpstr>Servo Mounting brackets</vt:lpstr>
      <vt:lpstr>Appendage force sensor</vt:lpstr>
      <vt:lpstr>Variable resistor</vt:lpstr>
      <vt:lpstr>servos</vt:lpstr>
      <vt:lpstr>Power supply</vt:lpstr>
      <vt:lpstr>How to detect movement?</vt:lpstr>
      <vt:lpstr>Computer, breakout and display panel</vt:lpstr>
      <vt:lpstr>Time of flight sensor demonstration</vt:lpstr>
      <vt:lpstr>Reward Sensor</vt:lpstr>
      <vt:lpstr>TOF sensor </vt:lpstr>
      <vt:lpstr>Reset</vt:lpstr>
      <vt:lpstr>Convergence</vt:lpstr>
      <vt:lpstr>Alternate strategy</vt:lpstr>
      <vt:lpstr>Wheeled base</vt:lpstr>
      <vt:lpstr>Reward</vt:lpstr>
      <vt:lpstr>Reinforcement learning cycle</vt:lpstr>
      <vt:lpstr>terms</vt:lpstr>
      <vt:lpstr>Training System Components </vt:lpstr>
      <vt:lpstr>Action refined</vt:lpstr>
      <vt:lpstr>PowerPoint Presentation</vt:lpstr>
      <vt:lpstr>Learning rate (or Step Size)</vt:lpstr>
      <vt:lpstr>Discount rate</vt:lpstr>
      <vt:lpstr>Exploration factor</vt:lpstr>
      <vt:lpstr>Crawler is Operational!</vt:lpstr>
      <vt:lpstr>The humans are now learning...</vt:lpstr>
      <vt:lpstr>A little delay, goes a long way</vt:lpstr>
      <vt:lpstr>The lurching problem</vt:lpstr>
      <vt:lpstr>Reward adjustment</vt:lpstr>
      <vt:lpstr>Zero position</vt:lpstr>
      <vt:lpstr>Foot Friction</vt:lpstr>
      <vt:lpstr>Wire mast</vt:lpstr>
      <vt:lpstr>Reducing the state space</vt:lpstr>
      <vt:lpstr>Buy more servos!</vt:lpstr>
      <vt:lpstr>Programmatic crawl</vt:lpstr>
      <vt:lpstr>Oscillation</vt:lpstr>
      <vt:lpstr>Smooth moves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dividend design</dc:title>
  <dc:creator/>
  <cp:lastModifiedBy/>
  <cp:revision>1590</cp:revision>
  <dcterms:created xsi:type="dcterms:W3CDTF">2020-01-25T21:15:37Z</dcterms:created>
  <dcterms:modified xsi:type="dcterms:W3CDTF">2020-08-18T00:19:46Z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